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7826fc6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a7826fc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7826fc60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7826fc60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7826fc60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7826fc60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7826fc60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7826fc60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7826fc60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a7826fc60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7826fc60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7826fc60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7826fc633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7826fc633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7826fc60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7826fc60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7826fc60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7826fc60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7826fc60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7826fc60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7826fc6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7826fc6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a7826fc6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a7826fc6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7826fc60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7826fc60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a7826fc60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a7826fc60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a7826fc60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a7826fc60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7826fc60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7826fc60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7826fc60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7826fc60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7826fc60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7826fc60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drive.google.com/file/d/1jHEtr7Z8r4qfMf3B8WO3CiA_D_Scw1eo/view" TargetMode="External"/><Relationship Id="rId4" Type="http://schemas.openxmlformats.org/officeDocument/2006/relationships/image" Target="../media/image14.png"/><Relationship Id="rId5" Type="http://schemas.openxmlformats.org/officeDocument/2006/relationships/hyperlink" Target="http://drive.google.com/file/d/1gw0R1rBHvGEuLkHxxcRaL_U-TIFNZAqB/view" TargetMode="External"/><Relationship Id="rId6"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drive.google.com/file/d/1EqB6WyqlBaAuPl7ylCxUt77nOfS1GgA9/view" TargetMode="External"/><Relationship Id="rId4" Type="http://schemas.openxmlformats.org/officeDocument/2006/relationships/image" Target="../media/image18.jpg"/><Relationship Id="rId5" Type="http://schemas.openxmlformats.org/officeDocument/2006/relationships/hyperlink" Target="http://drive.google.com/file/d/1Osm9CyBLd8Uzixpzk0O5KfP7ChMlYQMm/view" TargetMode="External"/><Relationship Id="rId6"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drive.google.com/file/d/1BuBuNEW8W0MHQhD8EJyc2g0G5z5GnUng/view" TargetMode="External"/><Relationship Id="rId4" Type="http://schemas.openxmlformats.org/officeDocument/2006/relationships/image" Target="../media/image20.jpg"/><Relationship Id="rId5" Type="http://schemas.openxmlformats.org/officeDocument/2006/relationships/hyperlink" Target="http://drive.google.com/file/d/1xOJek0QqRWrapl9E26-N3V9-P-5QNNSz/view" TargetMode="External"/><Relationship Id="rId6"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drive.google.com/file/d/1yI0nvoX9_hERNiWmUqrEjTcX8368ByjL/view" TargetMode="External"/><Relationship Id="rId4" Type="http://schemas.openxmlformats.org/officeDocument/2006/relationships/image" Target="../media/image21.jpg"/><Relationship Id="rId5" Type="http://schemas.openxmlformats.org/officeDocument/2006/relationships/hyperlink" Target="http://drive.google.com/file/d/1hhuKvyWyJtfAUWqGPTVQBCNcjQfWYbka/view" TargetMode="External"/><Relationship Id="rId6"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i.org/10.1016/j.micpro.2020.102989" TargetMode="External"/><Relationship Id="rId4" Type="http://schemas.openxmlformats.org/officeDocument/2006/relationships/hyperlink" Target="https://doi.org/10.1016/j.measurement.2020.107801" TargetMode="External"/><Relationship Id="rId11" Type="http://schemas.openxmlformats.org/officeDocument/2006/relationships/hyperlink" Target="https://openmv.io/" TargetMode="External"/><Relationship Id="rId10" Type="http://schemas.openxmlformats.org/officeDocument/2006/relationships/hyperlink" Target="https://www.arduino.cc/" TargetMode="External"/><Relationship Id="rId12" Type="http://schemas.openxmlformats.org/officeDocument/2006/relationships/hyperlink" Target="https://opencv.org/" TargetMode="External"/><Relationship Id="rId9" Type="http://schemas.openxmlformats.org/officeDocument/2006/relationships/hyperlink" Target="https://arxiv.org/abs/1912.01703" TargetMode="External"/><Relationship Id="rId5" Type="http://schemas.openxmlformats.org/officeDocument/2006/relationships/hyperlink" Target="https://doi.org/10.1007/s11042-023-14418-w" TargetMode="External"/><Relationship Id="rId6" Type="http://schemas.openxmlformats.org/officeDocument/2006/relationships/hyperlink" Target="https://doi.org/10.1109/ITSC.2015.35" TargetMode="External"/><Relationship Id="rId7" Type="http://schemas.openxmlformats.org/officeDocument/2006/relationships/hyperlink" Target="https://doi.org/10.1007/s11042-022-13644-y" TargetMode="External"/><Relationship Id="rId8" Type="http://schemas.openxmlformats.org/officeDocument/2006/relationships/hyperlink" Target="https://doi.org/10.1007/s11263-020-01316-z"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doi.org/10.1016/j.measurement.2020.10780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mmlab.ie.cuhk.edu.hk/datasets/comp_cars/index.html" TargetMode="External"/><Relationship Id="rId4" Type="http://schemas.openxmlformats.org/officeDocument/2006/relationships/hyperlink" Target="https://carsheet.i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i.org/10.1007/s11042-023-14418-w" TargetMode="External"/><Relationship Id="rId4" Type="http://schemas.openxmlformats.org/officeDocument/2006/relationships/hyperlink" Target="https://doi.org/10.1016/j.measurement.2020.107801" TargetMode="External"/><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1306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Optimization of Vision-based Vehicle Tracking and Mass Estimation Pipeline</a:t>
            </a:r>
            <a:endParaRPr/>
          </a:p>
        </p:txBody>
      </p:sp>
      <p:sp>
        <p:nvSpPr>
          <p:cNvPr id="55" name="Google Shape;55;p13"/>
          <p:cNvSpPr txBox="1"/>
          <p:nvPr>
            <p:ph idx="1" type="subTitle"/>
          </p:nvPr>
        </p:nvSpPr>
        <p:spPr>
          <a:xfrm>
            <a:off x="311700" y="32202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Marc Hernandez &amp; Brair Elberier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Methodology (RaspberryPi)</a:t>
            </a:r>
            <a:endParaRPr/>
          </a:p>
        </p:txBody>
      </p:sp>
      <p:sp>
        <p:nvSpPr>
          <p:cNvPr id="151" name="Google Shape;15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Edge:</a:t>
            </a:r>
            <a:endParaRPr/>
          </a:p>
          <a:p>
            <a:pPr indent="-317500" lvl="1" marL="914400" rtl="0" algn="l">
              <a:spcBef>
                <a:spcPts val="0"/>
              </a:spcBef>
              <a:spcAft>
                <a:spcPts val="0"/>
              </a:spcAft>
              <a:buSzPts val="1400"/>
              <a:buChar char="○"/>
            </a:pPr>
            <a:r>
              <a:rPr lang="en"/>
              <a:t>Software: Python3, openCV, TensorFlow</a:t>
            </a:r>
            <a:endParaRPr/>
          </a:p>
          <a:p>
            <a:pPr indent="-317500" lvl="1" marL="914400" rtl="0" algn="l">
              <a:spcBef>
                <a:spcPts val="0"/>
              </a:spcBef>
              <a:spcAft>
                <a:spcPts val="0"/>
              </a:spcAft>
              <a:buSzPts val="1400"/>
              <a:buChar char="○"/>
            </a:pPr>
            <a:r>
              <a:rPr lang="en"/>
              <a:t>Hardware: Rpi4 + camera</a:t>
            </a:r>
            <a:endParaRPr/>
          </a:p>
          <a:p>
            <a:pPr indent="-342900" lvl="0" marL="457200" rtl="0" algn="l">
              <a:spcBef>
                <a:spcPts val="0"/>
              </a:spcBef>
              <a:spcAft>
                <a:spcPts val="0"/>
              </a:spcAft>
              <a:buSzPts val="1800"/>
              <a:buChar char="●"/>
            </a:pPr>
            <a:r>
              <a:rPr lang="en"/>
              <a:t>Cloud:</a:t>
            </a:r>
            <a:endParaRPr/>
          </a:p>
          <a:p>
            <a:pPr indent="-317500" lvl="1" marL="914400" rtl="0" algn="l">
              <a:spcBef>
                <a:spcPts val="0"/>
              </a:spcBef>
              <a:spcAft>
                <a:spcPts val="0"/>
              </a:spcAft>
              <a:buSzPts val="1400"/>
              <a:buChar char="○"/>
            </a:pPr>
            <a:r>
              <a:rPr lang="en"/>
              <a:t>Software: python3 + rtsp stream cloud machine</a:t>
            </a:r>
            <a:endParaRPr/>
          </a:p>
          <a:p>
            <a:pPr indent="-317500" lvl="1" marL="914400" rtl="0" algn="l">
              <a:spcBef>
                <a:spcPts val="0"/>
              </a:spcBef>
              <a:spcAft>
                <a:spcPts val="0"/>
              </a:spcAft>
              <a:buSzPts val="1400"/>
              <a:buChar char="○"/>
            </a:pPr>
            <a:r>
              <a:rPr lang="en"/>
              <a:t>Hardware: Rpi4 + camera</a:t>
            </a:r>
            <a:endParaRPr/>
          </a:p>
          <a:p>
            <a:pPr indent="0" lvl="0" marL="0" rtl="0" algn="l">
              <a:spcBef>
                <a:spcPts val="1200"/>
              </a:spcBef>
              <a:spcAft>
                <a:spcPts val="1200"/>
              </a:spcAft>
              <a:buNone/>
            </a:pPr>
            <a:r>
              <a:t/>
            </a:r>
            <a:endParaRPr/>
          </a:p>
        </p:txBody>
      </p:sp>
      <p:pic>
        <p:nvPicPr>
          <p:cNvPr id="152" name="Google Shape;152;p22"/>
          <p:cNvPicPr preferRelativeResize="0"/>
          <p:nvPr/>
        </p:nvPicPr>
        <p:blipFill>
          <a:blip r:embed="rId3">
            <a:alphaModFix/>
          </a:blip>
          <a:stretch>
            <a:fillRect/>
          </a:stretch>
        </p:blipFill>
        <p:spPr>
          <a:xfrm>
            <a:off x="5451525" y="1017725"/>
            <a:ext cx="3062074" cy="4160823"/>
          </a:xfrm>
          <a:prstGeom prst="rect">
            <a:avLst/>
          </a:prstGeom>
          <a:noFill/>
          <a:ln>
            <a:noFill/>
          </a:ln>
        </p:spPr>
      </p:pic>
      <p:sp>
        <p:nvSpPr>
          <p:cNvPr id="153" name="Google Shape;153;p22"/>
          <p:cNvSpPr txBox="1"/>
          <p:nvPr/>
        </p:nvSpPr>
        <p:spPr>
          <a:xfrm>
            <a:off x="300875" y="4197100"/>
            <a:ext cx="1926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Edge: camera feed, object detection, and estimation occur locally</a:t>
            </a:r>
            <a:endParaRPr sz="1000">
              <a:solidFill>
                <a:schemeClr val="dk2"/>
              </a:solidFill>
            </a:endParaRPr>
          </a:p>
        </p:txBody>
      </p:sp>
      <p:pic>
        <p:nvPicPr>
          <p:cNvPr id="154" name="Google Shape;154;p22"/>
          <p:cNvPicPr preferRelativeResize="0"/>
          <p:nvPr/>
        </p:nvPicPr>
        <p:blipFill>
          <a:blip r:embed="rId4">
            <a:alphaModFix/>
          </a:blip>
          <a:stretch>
            <a:fillRect/>
          </a:stretch>
        </p:blipFill>
        <p:spPr>
          <a:xfrm>
            <a:off x="3920600" y="3403200"/>
            <a:ext cx="515276" cy="515276"/>
          </a:xfrm>
          <a:prstGeom prst="rect">
            <a:avLst/>
          </a:prstGeom>
          <a:noFill/>
          <a:ln>
            <a:noFill/>
          </a:ln>
        </p:spPr>
      </p:pic>
      <p:sp>
        <p:nvSpPr>
          <p:cNvPr id="155" name="Google Shape;155;p22"/>
          <p:cNvSpPr txBox="1"/>
          <p:nvPr/>
        </p:nvSpPr>
        <p:spPr>
          <a:xfrm>
            <a:off x="2725750" y="4197100"/>
            <a:ext cx="1926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Cloud: camera feed ran from nicla, object detection, and estimation occur virtually or on local machine</a:t>
            </a:r>
            <a:endParaRPr sz="1000">
              <a:solidFill>
                <a:schemeClr val="dk2"/>
              </a:solidFill>
            </a:endParaRPr>
          </a:p>
        </p:txBody>
      </p:sp>
      <p:pic>
        <p:nvPicPr>
          <p:cNvPr id="156" name="Google Shape;156;p22"/>
          <p:cNvPicPr preferRelativeResize="0"/>
          <p:nvPr/>
        </p:nvPicPr>
        <p:blipFill>
          <a:blip r:embed="rId5">
            <a:alphaModFix/>
          </a:blip>
          <a:stretch>
            <a:fillRect/>
          </a:stretch>
        </p:blipFill>
        <p:spPr>
          <a:xfrm>
            <a:off x="688013" y="3225148"/>
            <a:ext cx="1295925" cy="971950"/>
          </a:xfrm>
          <a:prstGeom prst="rect">
            <a:avLst/>
          </a:prstGeom>
          <a:noFill/>
          <a:ln>
            <a:noFill/>
          </a:ln>
        </p:spPr>
      </p:pic>
      <p:pic>
        <p:nvPicPr>
          <p:cNvPr id="157" name="Google Shape;157;p22"/>
          <p:cNvPicPr preferRelativeResize="0"/>
          <p:nvPr/>
        </p:nvPicPr>
        <p:blipFill>
          <a:blip r:embed="rId5">
            <a:alphaModFix/>
          </a:blip>
          <a:stretch>
            <a:fillRect/>
          </a:stretch>
        </p:blipFill>
        <p:spPr>
          <a:xfrm>
            <a:off x="2607575" y="3374840"/>
            <a:ext cx="896725" cy="672550"/>
          </a:xfrm>
          <a:prstGeom prst="rect">
            <a:avLst/>
          </a:prstGeom>
          <a:noFill/>
          <a:ln>
            <a:noFill/>
          </a:ln>
        </p:spPr>
      </p:pic>
      <p:cxnSp>
        <p:nvCxnSpPr>
          <p:cNvPr id="158" name="Google Shape;158;p22"/>
          <p:cNvCxnSpPr/>
          <p:nvPr/>
        </p:nvCxnSpPr>
        <p:spPr>
          <a:xfrm>
            <a:off x="3504300" y="3711115"/>
            <a:ext cx="256500" cy="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Cloud Logic</a:t>
            </a:r>
            <a:endParaRPr/>
          </a:p>
        </p:txBody>
      </p:sp>
      <p:sp>
        <p:nvSpPr>
          <p:cNvPr id="164" name="Google Shape;16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3"/>
          <p:cNvPicPr preferRelativeResize="0"/>
          <p:nvPr/>
        </p:nvPicPr>
        <p:blipFill>
          <a:blip r:embed="rId3">
            <a:alphaModFix/>
          </a:blip>
          <a:stretch>
            <a:fillRect/>
          </a:stretch>
        </p:blipFill>
        <p:spPr>
          <a:xfrm>
            <a:off x="1103513" y="3003073"/>
            <a:ext cx="1295925" cy="971950"/>
          </a:xfrm>
          <a:prstGeom prst="rect">
            <a:avLst/>
          </a:prstGeom>
          <a:noFill/>
          <a:ln>
            <a:noFill/>
          </a:ln>
        </p:spPr>
      </p:pic>
      <p:pic>
        <p:nvPicPr>
          <p:cNvPr id="166" name="Google Shape;166;p23"/>
          <p:cNvPicPr preferRelativeResize="0"/>
          <p:nvPr/>
        </p:nvPicPr>
        <p:blipFill>
          <a:blip r:embed="rId4">
            <a:alphaModFix/>
          </a:blip>
          <a:stretch>
            <a:fillRect/>
          </a:stretch>
        </p:blipFill>
        <p:spPr>
          <a:xfrm>
            <a:off x="1086262" y="1743350"/>
            <a:ext cx="1330451" cy="998200"/>
          </a:xfrm>
          <a:prstGeom prst="rect">
            <a:avLst/>
          </a:prstGeom>
          <a:noFill/>
          <a:ln>
            <a:noFill/>
          </a:ln>
        </p:spPr>
      </p:pic>
      <p:pic>
        <p:nvPicPr>
          <p:cNvPr id="167" name="Google Shape;167;p23"/>
          <p:cNvPicPr preferRelativeResize="0"/>
          <p:nvPr/>
        </p:nvPicPr>
        <p:blipFill>
          <a:blip r:embed="rId5">
            <a:alphaModFix/>
          </a:blip>
          <a:stretch>
            <a:fillRect/>
          </a:stretch>
        </p:blipFill>
        <p:spPr>
          <a:xfrm>
            <a:off x="3404099" y="2303951"/>
            <a:ext cx="1330474" cy="748497"/>
          </a:xfrm>
          <a:prstGeom prst="rect">
            <a:avLst/>
          </a:prstGeom>
          <a:noFill/>
          <a:ln>
            <a:noFill/>
          </a:ln>
        </p:spPr>
      </p:pic>
      <p:pic>
        <p:nvPicPr>
          <p:cNvPr id="168" name="Google Shape;168;p23"/>
          <p:cNvPicPr preferRelativeResize="0"/>
          <p:nvPr/>
        </p:nvPicPr>
        <p:blipFill>
          <a:blip r:embed="rId6">
            <a:alphaModFix/>
          </a:blip>
          <a:stretch>
            <a:fillRect/>
          </a:stretch>
        </p:blipFill>
        <p:spPr>
          <a:xfrm>
            <a:off x="5379901" y="1687275"/>
            <a:ext cx="2778050" cy="2222426"/>
          </a:xfrm>
          <a:prstGeom prst="rect">
            <a:avLst/>
          </a:prstGeom>
          <a:noFill/>
          <a:ln>
            <a:noFill/>
          </a:ln>
        </p:spPr>
      </p:pic>
      <p:cxnSp>
        <p:nvCxnSpPr>
          <p:cNvPr id="169" name="Google Shape;169;p23"/>
          <p:cNvCxnSpPr>
            <a:endCxn id="167" idx="1"/>
          </p:cNvCxnSpPr>
          <p:nvPr/>
        </p:nvCxnSpPr>
        <p:spPr>
          <a:xfrm flipH="1" rot="10800000">
            <a:off x="2471399" y="2678199"/>
            <a:ext cx="932700" cy="81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23"/>
          <p:cNvCxnSpPr/>
          <p:nvPr/>
        </p:nvCxnSpPr>
        <p:spPr>
          <a:xfrm flipH="1" rot="10800000">
            <a:off x="4447200" y="2674150"/>
            <a:ext cx="932700" cy="8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Works</a:t>
            </a:r>
            <a:endParaRPr/>
          </a:p>
        </p:txBody>
      </p:sp>
      <p:sp>
        <p:nvSpPr>
          <p:cNvPr id="176" name="Google Shape;17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Implement mass estimation optimization</a:t>
            </a:r>
            <a:endParaRPr/>
          </a:p>
          <a:p>
            <a:pPr indent="-342900" lvl="0" marL="457200" rtl="0" algn="l">
              <a:spcBef>
                <a:spcPts val="0"/>
              </a:spcBef>
              <a:spcAft>
                <a:spcPts val="0"/>
              </a:spcAft>
              <a:buSzPts val="1800"/>
              <a:buChar char="●"/>
            </a:pPr>
            <a:r>
              <a:rPr lang="en"/>
              <a:t>Incorporate</a:t>
            </a:r>
            <a:r>
              <a:rPr lang="en"/>
              <a:t> a lighter weight model on the edge, as memory size has become one of our most apparent restrictions</a:t>
            </a:r>
            <a:endParaRPr/>
          </a:p>
          <a:p>
            <a:pPr indent="-317500" lvl="1" marL="914400" rtl="0" algn="l">
              <a:spcBef>
                <a:spcPts val="0"/>
              </a:spcBef>
              <a:spcAft>
                <a:spcPts val="0"/>
              </a:spcAft>
              <a:buSzPts val="1400"/>
              <a:buChar char="○"/>
            </a:pPr>
            <a:r>
              <a:rPr lang="en"/>
              <a:t>Incorporate binary quantization rather than or in addition to quantization aware training to further reduce model size</a:t>
            </a:r>
            <a:endParaRPr/>
          </a:p>
          <a:p>
            <a:pPr indent="-317500" lvl="1" marL="914400" rtl="0" algn="l">
              <a:spcBef>
                <a:spcPts val="0"/>
              </a:spcBef>
              <a:spcAft>
                <a:spcPts val="0"/>
              </a:spcAft>
              <a:buSzPts val="1400"/>
              <a:buChar char="○"/>
            </a:pPr>
            <a:r>
              <a:rPr lang="en"/>
              <a:t>Use E</a:t>
            </a:r>
            <a:r>
              <a:rPr lang="en"/>
              <a:t>xecutorch or equivalent to conduct model tests in different framework formats like ONNX, </a:t>
            </a:r>
            <a:endParaRPr/>
          </a:p>
          <a:p>
            <a:pPr indent="-342900" lvl="0" marL="457200" rtl="0" algn="l">
              <a:spcBef>
                <a:spcPts val="0"/>
              </a:spcBef>
              <a:spcAft>
                <a:spcPts val="0"/>
              </a:spcAft>
              <a:buSzPts val="1800"/>
              <a:buChar char="●"/>
            </a:pPr>
            <a:r>
              <a:rPr lang="en"/>
              <a:t>Create a completely reworked model that relies on custom Pytorch Dataloaders and Dataset Parameters, to train a custom model that </a:t>
            </a:r>
            <a:endParaRPr/>
          </a:p>
          <a:p>
            <a:pPr indent="-342900" lvl="0" marL="457200" rtl="0" algn="l">
              <a:spcBef>
                <a:spcPts val="0"/>
              </a:spcBef>
              <a:spcAft>
                <a:spcPts val="0"/>
              </a:spcAft>
              <a:buSzPts val="1800"/>
              <a:buChar char="●"/>
            </a:pPr>
            <a:r>
              <a:rPr lang="en"/>
              <a:t>Further test </a:t>
            </a:r>
            <a:r>
              <a:rPr lang="en"/>
              <a:t>tensorflow lite</a:t>
            </a:r>
            <a:r>
              <a:rPr lang="en"/>
              <a:t> rather than tensorflow + further quantization + pruning methods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Split</a:t>
            </a:r>
            <a:endParaRPr/>
          </a:p>
        </p:txBody>
      </p:sp>
      <p:sp>
        <p:nvSpPr>
          <p:cNvPr id="182" name="Google Shape;18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Dataset Construction - Marc Hernandez</a:t>
            </a:r>
            <a:endParaRPr/>
          </a:p>
          <a:p>
            <a:pPr indent="0" lvl="0" marL="0" rtl="0" algn="l">
              <a:spcBef>
                <a:spcPts val="1200"/>
              </a:spcBef>
              <a:spcAft>
                <a:spcPts val="0"/>
              </a:spcAft>
              <a:buNone/>
            </a:pPr>
            <a:r>
              <a:rPr lang="en"/>
              <a:t>Model Investigation Research - Marc Hernandez</a:t>
            </a:r>
            <a:endParaRPr/>
          </a:p>
          <a:p>
            <a:pPr indent="0" lvl="0" marL="0" rtl="0" algn="l">
              <a:spcBef>
                <a:spcPts val="1200"/>
              </a:spcBef>
              <a:spcAft>
                <a:spcPts val="0"/>
              </a:spcAft>
              <a:buClr>
                <a:schemeClr val="dk1"/>
              </a:buClr>
              <a:buSzPts val="1100"/>
              <a:buFont typeface="Arial"/>
              <a:buNone/>
            </a:pPr>
            <a:r>
              <a:rPr lang="en"/>
              <a:t>Mass estimation query - Marc Hernandez</a:t>
            </a:r>
            <a:endParaRPr/>
          </a:p>
          <a:p>
            <a:pPr indent="0" lvl="0" marL="0" rtl="0" algn="l">
              <a:spcBef>
                <a:spcPts val="1200"/>
              </a:spcBef>
              <a:spcAft>
                <a:spcPts val="0"/>
              </a:spcAft>
              <a:buNone/>
            </a:pPr>
            <a:r>
              <a:rPr lang="en"/>
              <a:t>Hardware + software Implementations (Cloud &amp; Edge) - Tilboon Elberier</a:t>
            </a:r>
            <a:endParaRPr/>
          </a:p>
          <a:p>
            <a:pPr indent="0" lvl="0" marL="0" rtl="0" algn="l">
              <a:spcBef>
                <a:spcPts val="1200"/>
              </a:spcBef>
              <a:spcAft>
                <a:spcPts val="1200"/>
              </a:spcAft>
              <a:buClr>
                <a:schemeClr val="dk1"/>
              </a:buClr>
              <a:buSzPts val="1100"/>
              <a:buFont typeface="Arial"/>
              <a:buNone/>
            </a:pPr>
            <a:r>
              <a:rPr lang="en"/>
              <a:t>Nicla Vision edge compute model development - Tilboon Elberier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6" title="rpi_cloud_video_data_30min.mp4">
            <a:hlinkClick r:id="rId3"/>
          </p:cNvPr>
          <p:cNvPicPr preferRelativeResize="0"/>
          <p:nvPr/>
        </p:nvPicPr>
        <p:blipFill>
          <a:blip r:embed="rId4">
            <a:alphaModFix/>
          </a:blip>
          <a:stretch>
            <a:fillRect/>
          </a:stretch>
        </p:blipFill>
        <p:spPr>
          <a:xfrm>
            <a:off x="358400" y="1514975"/>
            <a:ext cx="4020200" cy="3015150"/>
          </a:xfrm>
          <a:prstGeom prst="rect">
            <a:avLst/>
          </a:prstGeom>
          <a:noFill/>
          <a:ln>
            <a:noFill/>
          </a:ln>
        </p:spPr>
      </p:pic>
      <p:pic>
        <p:nvPicPr>
          <p:cNvPr id="188" name="Google Shape;188;p26" title="rpi_cloud_video_data.mp4">
            <a:hlinkClick r:id="rId5"/>
          </p:cNvPr>
          <p:cNvPicPr preferRelativeResize="0"/>
          <p:nvPr/>
        </p:nvPicPr>
        <p:blipFill>
          <a:blip r:embed="rId6">
            <a:alphaModFix/>
          </a:blip>
          <a:stretch>
            <a:fillRect/>
          </a:stretch>
        </p:blipFill>
        <p:spPr>
          <a:xfrm>
            <a:off x="4856150" y="1514974"/>
            <a:ext cx="4020191" cy="3015150"/>
          </a:xfrm>
          <a:prstGeom prst="rect">
            <a:avLst/>
          </a:prstGeom>
          <a:noFill/>
          <a:ln>
            <a:noFill/>
          </a:ln>
        </p:spPr>
      </p:pic>
      <p:sp>
        <p:nvSpPr>
          <p:cNvPr id="189" name="Google Shape;189;p26"/>
          <p:cNvSpPr txBox="1"/>
          <p:nvPr>
            <p:ph type="title"/>
          </p:nvPr>
        </p:nvSpPr>
        <p:spPr>
          <a:xfrm>
            <a:off x="311700" y="332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Rpi on the Cloud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311700" y="332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Rpi on the Edge</a:t>
            </a:r>
            <a:endParaRPr/>
          </a:p>
        </p:txBody>
      </p:sp>
      <p:pic>
        <p:nvPicPr>
          <p:cNvPr id="195" name="Google Shape;195;p27" title="rpi_edge_30 (2).mp4">
            <a:hlinkClick r:id="rId3"/>
          </p:cNvPr>
          <p:cNvPicPr preferRelativeResize="0"/>
          <p:nvPr/>
        </p:nvPicPr>
        <p:blipFill>
          <a:blip r:embed="rId4">
            <a:alphaModFix/>
          </a:blip>
          <a:stretch>
            <a:fillRect/>
          </a:stretch>
        </p:blipFill>
        <p:spPr>
          <a:xfrm>
            <a:off x="311700" y="1514974"/>
            <a:ext cx="3958500" cy="2968882"/>
          </a:xfrm>
          <a:prstGeom prst="rect">
            <a:avLst/>
          </a:prstGeom>
          <a:noFill/>
          <a:ln>
            <a:noFill/>
          </a:ln>
        </p:spPr>
      </p:pic>
      <p:pic>
        <p:nvPicPr>
          <p:cNvPr id="196" name="Google Shape;196;p27" title="bandicam 2023-12-15 19-53-46-399.mp4">
            <a:hlinkClick r:id="rId5"/>
          </p:cNvPr>
          <p:cNvPicPr preferRelativeResize="0"/>
          <p:nvPr/>
        </p:nvPicPr>
        <p:blipFill>
          <a:blip r:embed="rId6">
            <a:alphaModFix/>
          </a:blip>
          <a:stretch>
            <a:fillRect/>
          </a:stretch>
        </p:blipFill>
        <p:spPr>
          <a:xfrm>
            <a:off x="4813400" y="1514974"/>
            <a:ext cx="3958500" cy="29688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1700" y="332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Nicla</a:t>
            </a:r>
            <a:r>
              <a:rPr lang="en"/>
              <a:t> in the Cloud</a:t>
            </a:r>
            <a:endParaRPr/>
          </a:p>
        </p:txBody>
      </p:sp>
      <p:pic>
        <p:nvPicPr>
          <p:cNvPr id="202" name="Google Shape;202;p28" title="nicla_cloud.mov">
            <a:hlinkClick r:id="rId3"/>
          </p:cNvPr>
          <p:cNvPicPr preferRelativeResize="0"/>
          <p:nvPr/>
        </p:nvPicPr>
        <p:blipFill>
          <a:blip r:embed="rId4">
            <a:alphaModFix/>
          </a:blip>
          <a:stretch>
            <a:fillRect/>
          </a:stretch>
        </p:blipFill>
        <p:spPr>
          <a:xfrm>
            <a:off x="247100" y="1327113"/>
            <a:ext cx="4178200" cy="3133637"/>
          </a:xfrm>
          <a:prstGeom prst="rect">
            <a:avLst/>
          </a:prstGeom>
          <a:noFill/>
          <a:ln>
            <a:noFill/>
          </a:ln>
        </p:spPr>
      </p:pic>
      <p:pic>
        <p:nvPicPr>
          <p:cNvPr id="203" name="Google Shape;203;p28" title="nicla_cloud2.mov">
            <a:hlinkClick r:id="rId5"/>
          </p:cNvPr>
          <p:cNvPicPr preferRelativeResize="0"/>
          <p:nvPr/>
        </p:nvPicPr>
        <p:blipFill>
          <a:blip r:embed="rId6">
            <a:alphaModFix/>
          </a:blip>
          <a:stretch>
            <a:fillRect/>
          </a:stretch>
        </p:blipFill>
        <p:spPr>
          <a:xfrm>
            <a:off x="4777575" y="1327113"/>
            <a:ext cx="4178200" cy="3133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3329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Nicla</a:t>
            </a:r>
            <a:r>
              <a:rPr lang="en"/>
              <a:t> on the Edge</a:t>
            </a:r>
            <a:endParaRPr/>
          </a:p>
        </p:txBody>
      </p:sp>
      <p:pic>
        <p:nvPicPr>
          <p:cNvPr id="209" name="Google Shape;209;p29" title="nicla_edge.mov">
            <a:hlinkClick r:id="rId3"/>
          </p:cNvPr>
          <p:cNvPicPr preferRelativeResize="0"/>
          <p:nvPr/>
        </p:nvPicPr>
        <p:blipFill>
          <a:blip r:embed="rId4">
            <a:alphaModFix/>
          </a:blip>
          <a:stretch>
            <a:fillRect/>
          </a:stretch>
        </p:blipFill>
        <p:spPr>
          <a:xfrm>
            <a:off x="152400" y="1327100"/>
            <a:ext cx="4178200" cy="3133650"/>
          </a:xfrm>
          <a:prstGeom prst="rect">
            <a:avLst/>
          </a:prstGeom>
          <a:noFill/>
          <a:ln>
            <a:noFill/>
          </a:ln>
        </p:spPr>
      </p:pic>
      <p:pic>
        <p:nvPicPr>
          <p:cNvPr id="210" name="Google Shape;210;p29" title="nicla_edge2.mov">
            <a:hlinkClick r:id="rId5"/>
          </p:cNvPr>
          <p:cNvPicPr preferRelativeResize="0"/>
          <p:nvPr/>
        </p:nvPicPr>
        <p:blipFill>
          <a:blip r:embed="rId6">
            <a:alphaModFix/>
          </a:blip>
          <a:stretch>
            <a:fillRect/>
          </a:stretch>
        </p:blipFill>
        <p:spPr>
          <a:xfrm>
            <a:off x="4813400" y="1327100"/>
            <a:ext cx="4178200" cy="3133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16" name="Google Shape;21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342900" rtl="0" algn="l">
              <a:spcBef>
                <a:spcPts val="0"/>
              </a:spcBef>
              <a:spcAft>
                <a:spcPts val="0"/>
              </a:spcAft>
              <a:buClr>
                <a:schemeClr val="dk1"/>
              </a:buClr>
              <a:buSzPts val="1100"/>
              <a:buFont typeface="Arial"/>
              <a:buNone/>
            </a:pPr>
            <a:r>
              <a:rPr lang="en" sz="1100">
                <a:solidFill>
                  <a:schemeClr val="dk1"/>
                </a:solidFill>
              </a:rPr>
              <a:t>[1]	M. Loni, S. Sinaei, A. Zoljodi, M. Daneshtalab, and M. Sjödin, “DeepMaker: A multi-objective optimization framework for deep neural networks in embedded systems,” Microprocessors and Microsystems, vol. 73, p. 102989, Mar. 2020, doi: </a:t>
            </a:r>
            <a:r>
              <a:rPr lang="en" sz="1100" u="sng">
                <a:solidFill>
                  <a:srgbClr val="1155CC"/>
                </a:solidFill>
                <a:hlinkClick r:id="rId3">
                  <a:extLst>
                    <a:ext uri="{A12FA001-AC4F-418D-AE19-62706E023703}">
                      <ahyp:hlinkClr val="tx"/>
                    </a:ext>
                  </a:extLst>
                </a:hlinkClick>
              </a:rPr>
              <a:t>https://doi.org/10.1016/j.micpro.2020.102989</a:t>
            </a:r>
            <a:r>
              <a:rPr lang="en" sz="1100">
                <a:solidFill>
                  <a:schemeClr val="dk1"/>
                </a:solidFill>
              </a:rPr>
              <a:t>. </a:t>
            </a:r>
            <a:endParaRPr sz="1100">
              <a:solidFill>
                <a:schemeClr val="dk1"/>
              </a:solidFill>
            </a:endParaRPr>
          </a:p>
          <a:p>
            <a:pPr indent="-342900" lvl="0" marL="342900" rtl="0" algn="l">
              <a:spcBef>
                <a:spcPts val="0"/>
              </a:spcBef>
              <a:spcAft>
                <a:spcPts val="0"/>
              </a:spcAft>
              <a:buClr>
                <a:schemeClr val="dk1"/>
              </a:buClr>
              <a:buSzPts val="1100"/>
              <a:buFont typeface="Arial"/>
              <a:buNone/>
            </a:pPr>
            <a:r>
              <a:rPr lang="en" sz="1100">
                <a:solidFill>
                  <a:schemeClr val="dk1"/>
                </a:solidFill>
              </a:rPr>
              <a:t>[2]	Y. Zhou, Y. Pei, Z. Li, L. Fang, Y. Zhao, and W. Yi, “Vehicle weight identification system for spatiotemporal load distribution on bridges based on non-contact machine vision technology and deep learning algorithms,” Measurement, vol. 159, p. 107801, Jul. 2020, doi: </a:t>
            </a:r>
            <a:r>
              <a:rPr lang="en" sz="1100" u="sng">
                <a:solidFill>
                  <a:srgbClr val="1155CC"/>
                </a:solidFill>
                <a:hlinkClick r:id="rId4">
                  <a:extLst>
                    <a:ext uri="{A12FA001-AC4F-418D-AE19-62706E023703}">
                      <ahyp:hlinkClr val="tx"/>
                    </a:ext>
                  </a:extLst>
                </a:hlinkClick>
              </a:rPr>
              <a:t>https://doi.org/10.1016/j.measurement.2020.107801</a:t>
            </a:r>
            <a:r>
              <a:rPr lang="en" sz="1100">
                <a:solidFill>
                  <a:schemeClr val="dk1"/>
                </a:solidFill>
              </a:rPr>
              <a:t>. </a:t>
            </a:r>
            <a:endParaRPr sz="1100">
              <a:solidFill>
                <a:schemeClr val="dk1"/>
              </a:solidFill>
            </a:endParaRPr>
          </a:p>
          <a:p>
            <a:pPr indent="-342900" lvl="0" marL="342900" rtl="0" algn="l">
              <a:spcBef>
                <a:spcPts val="0"/>
              </a:spcBef>
              <a:spcAft>
                <a:spcPts val="0"/>
              </a:spcAft>
              <a:buClr>
                <a:schemeClr val="dk1"/>
              </a:buClr>
              <a:buSzPts val="1100"/>
              <a:buFont typeface="Arial"/>
              <a:buNone/>
            </a:pPr>
            <a:r>
              <a:rPr lang="en" sz="1100">
                <a:solidFill>
                  <a:schemeClr val="dk1"/>
                </a:solidFill>
              </a:rPr>
              <a:t>[3]	Azimjonov, J., Özmen, A. &amp; Varan, M. “A vision-based real-time traffic flow monitoring system for road intersections,” Multimed Tools Appl 82, 25155–25174 (2023). </a:t>
            </a:r>
            <a:r>
              <a:rPr lang="en" sz="1100" u="sng">
                <a:solidFill>
                  <a:srgbClr val="1155CC"/>
                </a:solidFill>
                <a:hlinkClick r:id="rId5">
                  <a:extLst>
                    <a:ext uri="{A12FA001-AC4F-418D-AE19-62706E023703}">
                      <ahyp:hlinkClr val="tx"/>
                    </a:ext>
                  </a:extLst>
                </a:hlinkClick>
              </a:rPr>
              <a:t>https://doi.org/10.1007/s11042-023-14418-w</a:t>
            </a:r>
            <a:endParaRPr sz="1100">
              <a:solidFill>
                <a:schemeClr val="dk1"/>
              </a:solidFill>
            </a:endParaRPr>
          </a:p>
          <a:p>
            <a:pPr indent="-342900" lvl="0" marL="342900" rtl="0" algn="l">
              <a:spcBef>
                <a:spcPts val="0"/>
              </a:spcBef>
              <a:spcAft>
                <a:spcPts val="0"/>
              </a:spcAft>
              <a:buClr>
                <a:schemeClr val="dk1"/>
              </a:buClr>
              <a:buSzPts val="1100"/>
              <a:buFont typeface="Arial"/>
              <a:buNone/>
            </a:pPr>
            <a:r>
              <a:rPr lang="en" sz="1100">
                <a:solidFill>
                  <a:schemeClr val="dk1"/>
                </a:solidFill>
              </a:rPr>
              <a:t>[4]	M. Magrini, D. Moroni, G. Palazzese, G. Pieri, G. Leone and O. Salvetti, "Computer Vision on Embedded Sensors for Traffic Flow Monitoring," 2015 IEEE 18th International Conference on Intelligent Transportation Systems, Gran Canaria, Spain, 2015, pp. 161-166, </a:t>
            </a:r>
            <a:r>
              <a:rPr lang="en" sz="1100" u="sng">
                <a:solidFill>
                  <a:srgbClr val="1155CC"/>
                </a:solidFill>
                <a:hlinkClick r:id="rId6">
                  <a:extLst>
                    <a:ext uri="{A12FA001-AC4F-418D-AE19-62706E023703}">
                      <ahyp:hlinkClr val="tx"/>
                    </a:ext>
                  </a:extLst>
                </a:hlinkClick>
              </a:rPr>
              <a:t>https://doi.org/10.1109/ITSC.2015.35</a:t>
            </a:r>
            <a:r>
              <a:rPr lang="en" sz="1100">
                <a:solidFill>
                  <a:schemeClr val="dk1"/>
                </a:solidFill>
              </a:rPr>
              <a:t>. </a:t>
            </a:r>
            <a:endParaRPr sz="1100">
              <a:solidFill>
                <a:schemeClr val="dk1"/>
              </a:solidFill>
            </a:endParaRPr>
          </a:p>
          <a:p>
            <a:pPr indent="-342900" lvl="0" marL="342900" rtl="0" algn="l">
              <a:spcBef>
                <a:spcPts val="0"/>
              </a:spcBef>
              <a:spcAft>
                <a:spcPts val="0"/>
              </a:spcAft>
              <a:buClr>
                <a:schemeClr val="dk1"/>
              </a:buClr>
              <a:buSzPts val="1100"/>
              <a:buFont typeface="Arial"/>
              <a:buNone/>
            </a:pPr>
            <a:r>
              <a:rPr lang="en" sz="1100">
                <a:solidFill>
                  <a:schemeClr val="dk1"/>
                </a:solidFill>
              </a:rPr>
              <a:t>[5]	Diwan, T., Anirudh, G. &amp; Tembhurne, J.V. “Object detection using YOLO: challenges, architectural successors, datasets and applications,” Multimed Tools Appl 82, 9243–9275 (2023). </a:t>
            </a:r>
            <a:r>
              <a:rPr lang="en" sz="1100" u="sng">
                <a:solidFill>
                  <a:srgbClr val="1155CC"/>
                </a:solidFill>
                <a:hlinkClick r:id="rId7">
                  <a:extLst>
                    <a:ext uri="{A12FA001-AC4F-418D-AE19-62706E023703}">
                      <ahyp:hlinkClr val="tx"/>
                    </a:ext>
                  </a:extLst>
                </a:hlinkClick>
              </a:rPr>
              <a:t>https://doi.org/10.1007/s11042-022-13644-y</a:t>
            </a:r>
            <a:r>
              <a:rPr lang="en" sz="1100">
                <a:solidFill>
                  <a:schemeClr val="dk1"/>
                </a:solidFill>
              </a:rPr>
              <a:t> </a:t>
            </a:r>
            <a:endParaRPr sz="1100">
              <a:solidFill>
                <a:schemeClr val="dk1"/>
              </a:solidFill>
            </a:endParaRPr>
          </a:p>
          <a:p>
            <a:pPr indent="-342900" lvl="0" marL="342900" rtl="0" algn="l">
              <a:spcBef>
                <a:spcPts val="0"/>
              </a:spcBef>
              <a:spcAft>
                <a:spcPts val="0"/>
              </a:spcAft>
              <a:buClr>
                <a:schemeClr val="dk1"/>
              </a:buClr>
              <a:buSzPts val="1100"/>
              <a:buFont typeface="Arial"/>
              <a:buNone/>
            </a:pPr>
            <a:r>
              <a:rPr lang="en" sz="1100">
                <a:solidFill>
                  <a:schemeClr val="dk1"/>
                </a:solidFill>
              </a:rPr>
              <a:t>[6]	A. Kuznetsova et al., “The Open Images Dataset V4,” International Journal of Computer Vision, Mar. 2020, doi: </a:t>
            </a:r>
            <a:r>
              <a:rPr lang="en" sz="1100" u="sng">
                <a:solidFill>
                  <a:srgbClr val="1155CC"/>
                </a:solidFill>
                <a:hlinkClick r:id="rId8">
                  <a:extLst>
                    <a:ext uri="{A12FA001-AC4F-418D-AE19-62706E023703}">
                      <ahyp:hlinkClr val="tx"/>
                    </a:ext>
                  </a:extLst>
                </a:hlinkClick>
              </a:rPr>
              <a:t>https://doi.org/10.1007/s11263-020-01316-z</a:t>
            </a:r>
            <a:r>
              <a:rPr lang="en" sz="1100">
                <a:solidFill>
                  <a:schemeClr val="dk1"/>
                </a:solidFill>
              </a:rPr>
              <a:t>. </a:t>
            </a:r>
            <a:endParaRPr sz="1100">
              <a:solidFill>
                <a:schemeClr val="dk1"/>
              </a:solidFill>
            </a:endParaRPr>
          </a:p>
          <a:p>
            <a:pPr indent="-342900" lvl="0" marL="342900" rtl="0" algn="l">
              <a:spcBef>
                <a:spcPts val="0"/>
              </a:spcBef>
              <a:spcAft>
                <a:spcPts val="0"/>
              </a:spcAft>
              <a:buClr>
                <a:schemeClr val="dk1"/>
              </a:buClr>
              <a:buSzPts val="1100"/>
              <a:buFont typeface="Arial"/>
              <a:buNone/>
            </a:pPr>
            <a:r>
              <a:rPr lang="en" sz="1100">
                <a:solidFill>
                  <a:schemeClr val="dk1"/>
                </a:solidFill>
              </a:rPr>
              <a:t>[7]	A. Paszke et al., “PyTorch: An Imperative Style, High-Performance Deep Learning Library,” arXiv.org, 2019. </a:t>
            </a:r>
            <a:r>
              <a:rPr lang="en" sz="1100" u="sng">
                <a:solidFill>
                  <a:srgbClr val="1155CC"/>
                </a:solidFill>
                <a:hlinkClick r:id="rId9">
                  <a:extLst>
                    <a:ext uri="{A12FA001-AC4F-418D-AE19-62706E023703}">
                      <ahyp:hlinkClr val="tx"/>
                    </a:ext>
                  </a:extLst>
                </a:hlinkClick>
              </a:rPr>
              <a:t>https://arxiv.org/abs/1912.01703</a:t>
            </a:r>
            <a:endParaRPr sz="1100">
              <a:solidFill>
                <a:schemeClr val="dk1"/>
              </a:solidFill>
            </a:endParaRPr>
          </a:p>
          <a:p>
            <a:pPr indent="-342900" lvl="0" marL="342900" rtl="0" algn="l">
              <a:spcBef>
                <a:spcPts val="0"/>
              </a:spcBef>
              <a:spcAft>
                <a:spcPts val="0"/>
              </a:spcAft>
              <a:buClr>
                <a:schemeClr val="dk1"/>
              </a:buClr>
              <a:buSzPts val="1100"/>
              <a:buFont typeface="Arial"/>
              <a:buNone/>
            </a:pPr>
            <a:r>
              <a:rPr lang="en" sz="1100">
                <a:solidFill>
                  <a:schemeClr val="dk1"/>
                </a:solidFill>
              </a:rPr>
              <a:t>[8]	</a:t>
            </a:r>
            <a:r>
              <a:rPr i="1" lang="en" sz="1100">
                <a:solidFill>
                  <a:schemeClr val="dk1"/>
                </a:solidFill>
              </a:rPr>
              <a:t>Arduino IDE 2</a:t>
            </a:r>
            <a:r>
              <a:rPr lang="en" sz="1100">
                <a:solidFill>
                  <a:schemeClr val="dk1"/>
                </a:solidFill>
              </a:rPr>
              <a:t> (2022) Arduino S.r.l. [Online] </a:t>
            </a:r>
            <a:r>
              <a:rPr lang="en" sz="1100" u="sng">
                <a:solidFill>
                  <a:srgbClr val="1155CC"/>
                </a:solidFill>
                <a:hlinkClick r:id="rId10">
                  <a:extLst>
                    <a:ext uri="{A12FA001-AC4F-418D-AE19-62706E023703}">
                      <ahyp:hlinkClr val="tx"/>
                    </a:ext>
                  </a:extLst>
                </a:hlinkClick>
              </a:rPr>
              <a:t>https://www.arduino.cc/</a:t>
            </a:r>
            <a:endParaRPr sz="1100">
              <a:solidFill>
                <a:schemeClr val="dk1"/>
              </a:solidFill>
            </a:endParaRPr>
          </a:p>
          <a:p>
            <a:pPr indent="-342900" lvl="0" marL="342900" rtl="0" algn="l">
              <a:spcBef>
                <a:spcPts val="0"/>
              </a:spcBef>
              <a:spcAft>
                <a:spcPts val="0"/>
              </a:spcAft>
              <a:buClr>
                <a:schemeClr val="dk1"/>
              </a:buClr>
              <a:buSzPts val="1100"/>
              <a:buFont typeface="Arial"/>
              <a:buNone/>
            </a:pPr>
            <a:r>
              <a:rPr lang="en" sz="1100">
                <a:solidFill>
                  <a:schemeClr val="dk1"/>
                </a:solidFill>
              </a:rPr>
              <a:t>[9]	</a:t>
            </a:r>
            <a:r>
              <a:rPr i="1" lang="en" sz="1100">
                <a:solidFill>
                  <a:schemeClr val="dk1"/>
                </a:solidFill>
              </a:rPr>
              <a:t>OpenMV IDE </a:t>
            </a:r>
            <a:r>
              <a:rPr lang="en" sz="1100">
                <a:solidFill>
                  <a:schemeClr val="dk1"/>
                </a:solidFill>
              </a:rPr>
              <a:t>(v4.0.14) OpenMV, LLC [Online] Accessed: Oct 28, 2023 </a:t>
            </a:r>
            <a:r>
              <a:rPr lang="en" sz="1100" u="sng">
                <a:solidFill>
                  <a:srgbClr val="1155CC"/>
                </a:solidFill>
                <a:hlinkClick r:id="rId11">
                  <a:extLst>
                    <a:ext uri="{A12FA001-AC4F-418D-AE19-62706E023703}">
                      <ahyp:hlinkClr val="tx"/>
                    </a:ext>
                  </a:extLst>
                </a:hlinkClick>
              </a:rPr>
              <a:t>https://openmv.io/</a:t>
            </a:r>
            <a:r>
              <a:rPr lang="en" sz="1100">
                <a:solidFill>
                  <a:schemeClr val="dk1"/>
                </a:solidFill>
              </a:rPr>
              <a:t> </a:t>
            </a:r>
            <a:endParaRPr sz="1100">
              <a:solidFill>
                <a:schemeClr val="dk1"/>
              </a:solidFill>
            </a:endParaRPr>
          </a:p>
          <a:p>
            <a:pPr indent="-342900" lvl="0" marL="342900" rtl="0" algn="l">
              <a:spcBef>
                <a:spcPts val="0"/>
              </a:spcBef>
              <a:spcAft>
                <a:spcPts val="0"/>
              </a:spcAft>
              <a:buNone/>
            </a:pPr>
            <a:r>
              <a:rPr lang="en" sz="1100">
                <a:solidFill>
                  <a:schemeClr val="dk1"/>
                </a:solidFill>
              </a:rPr>
              <a:t>[10]	</a:t>
            </a:r>
            <a:r>
              <a:rPr i="1" lang="en" sz="1100">
                <a:solidFill>
                  <a:schemeClr val="dk1"/>
                </a:solidFill>
              </a:rPr>
              <a:t>OpenCV </a:t>
            </a:r>
            <a:r>
              <a:rPr lang="en" sz="1100">
                <a:solidFill>
                  <a:schemeClr val="dk1"/>
                </a:solidFill>
              </a:rPr>
              <a:t>(4.8.0) Open Source Computer Vision Library [Online] Accessed: Oct 28, 2023 </a:t>
            </a:r>
            <a:r>
              <a:rPr lang="en" sz="1100" u="sng">
                <a:solidFill>
                  <a:srgbClr val="1155CC"/>
                </a:solidFill>
                <a:hlinkClick r:id="rId12">
                  <a:extLst>
                    <a:ext uri="{A12FA001-AC4F-418D-AE19-62706E023703}">
                      <ahyp:hlinkClr val="tx"/>
                    </a:ext>
                  </a:extLst>
                </a:hlinkClick>
              </a:rPr>
              <a:t>https://opencv.org/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and Objectives</a:t>
            </a:r>
            <a:endParaRPr/>
          </a:p>
        </p:txBody>
      </p:sp>
      <p:sp>
        <p:nvSpPr>
          <p:cNvPr id="61" name="Google Shape;61;p14"/>
          <p:cNvSpPr txBox="1"/>
          <p:nvPr>
            <p:ph idx="1" type="body"/>
          </p:nvPr>
        </p:nvSpPr>
        <p:spPr>
          <a:xfrm>
            <a:off x="311700" y="1124650"/>
            <a:ext cx="8414700" cy="1736100"/>
          </a:xfrm>
          <a:prstGeom prst="rect">
            <a:avLst/>
          </a:prstGeom>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Our goal: Increase efficiency and accuracy of vehicle mass estimation pipeline</a:t>
            </a:r>
            <a:endParaRPr/>
          </a:p>
          <a:p>
            <a:pPr indent="-342900" lvl="0" marL="457200" rtl="0" algn="l">
              <a:spcBef>
                <a:spcPts val="0"/>
              </a:spcBef>
              <a:spcAft>
                <a:spcPts val="0"/>
              </a:spcAft>
              <a:buSzPts val="1800"/>
              <a:buChar char="●"/>
            </a:pPr>
            <a:r>
              <a:rPr lang="en"/>
              <a:t>Our purpose: Reduced hardware cost, live mass estimation with reduced error</a:t>
            </a:r>
            <a:endParaRPr/>
          </a:p>
          <a:p>
            <a:pPr indent="-342900" lvl="0" marL="457200" rtl="0" algn="l">
              <a:spcBef>
                <a:spcPts val="0"/>
              </a:spcBef>
              <a:spcAft>
                <a:spcPts val="0"/>
              </a:spcAft>
              <a:buSzPts val="1800"/>
              <a:buChar char="●"/>
            </a:pPr>
            <a:r>
              <a:rPr lang="en"/>
              <a:t>Our deliverables: Four optimized pipelines with Kalman filter integration</a:t>
            </a:r>
            <a:endParaRPr/>
          </a:p>
        </p:txBody>
      </p:sp>
      <p:pic>
        <p:nvPicPr>
          <p:cNvPr id="62" name="Google Shape;62;p14"/>
          <p:cNvPicPr preferRelativeResize="0"/>
          <p:nvPr/>
        </p:nvPicPr>
        <p:blipFill>
          <a:blip r:embed="rId3">
            <a:alphaModFix/>
          </a:blip>
          <a:stretch>
            <a:fillRect/>
          </a:stretch>
        </p:blipFill>
        <p:spPr>
          <a:xfrm>
            <a:off x="3046750" y="2789325"/>
            <a:ext cx="2790925" cy="2093200"/>
          </a:xfrm>
          <a:prstGeom prst="rect">
            <a:avLst/>
          </a:prstGeom>
          <a:noFill/>
          <a:ln>
            <a:noFill/>
          </a:ln>
        </p:spPr>
      </p:pic>
      <p:sp>
        <p:nvSpPr>
          <p:cNvPr id="63" name="Google Shape;63;p14"/>
          <p:cNvSpPr/>
          <p:nvPr/>
        </p:nvSpPr>
        <p:spPr>
          <a:xfrm>
            <a:off x="3128175" y="3284250"/>
            <a:ext cx="2673600" cy="108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txBox="1"/>
          <p:nvPr/>
        </p:nvSpPr>
        <p:spPr>
          <a:xfrm>
            <a:off x="5197775" y="4288525"/>
            <a:ext cx="766800" cy="30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rPr>
              <a:t>Mass: 1 ton</a:t>
            </a:r>
            <a:endParaRPr sz="800">
              <a:solidFill>
                <a:schemeClr val="dk2"/>
              </a:solidFill>
            </a:endParaRPr>
          </a:p>
        </p:txBody>
      </p:sp>
      <p:sp>
        <p:nvSpPr>
          <p:cNvPr id="65" name="Google Shape;65;p14"/>
          <p:cNvSpPr txBox="1"/>
          <p:nvPr/>
        </p:nvSpPr>
        <p:spPr>
          <a:xfrm>
            <a:off x="325050" y="4596325"/>
            <a:ext cx="8493900" cy="460500"/>
          </a:xfrm>
          <a:prstGeom prst="rect">
            <a:avLst/>
          </a:prstGeom>
          <a:noFill/>
          <a:ln>
            <a:noFill/>
          </a:ln>
        </p:spPr>
        <p:txBody>
          <a:bodyPr anchorCtr="0" anchor="t" bIns="91425" lIns="91425" spcFirstLastPara="1" rIns="91425" wrap="square" tIns="91425">
            <a:noAutofit/>
          </a:bodyPr>
          <a:lstStyle/>
          <a:p>
            <a:pPr indent="-228600" lvl="0" marL="228600" rtl="0" algn="l">
              <a:lnSpc>
                <a:spcPct val="115000"/>
              </a:lnSpc>
              <a:spcBef>
                <a:spcPts val="0"/>
              </a:spcBef>
              <a:spcAft>
                <a:spcPts val="0"/>
              </a:spcAft>
              <a:buClr>
                <a:schemeClr val="dk1"/>
              </a:buClr>
              <a:buSzPts val="1100"/>
              <a:buFont typeface="Arial"/>
              <a:buNone/>
            </a:pPr>
            <a:r>
              <a:rPr lang="en" sz="500">
                <a:solidFill>
                  <a:schemeClr val="dk1"/>
                </a:solidFill>
              </a:rPr>
              <a:t>[2]	Y. Zhou, Y. Pei, Z. Li, L. Fang, Y. Zhao, and W. Yi, “Vehicle weight identification system for spatiotemporal load distribution on bridges based on non-contact machine vision technology and deep learning algorithms,” Measurement, vol. 159, p. 107801, Jul. 2020, doi: </a:t>
            </a:r>
            <a:r>
              <a:rPr lang="en" sz="500" u="sng">
                <a:solidFill>
                  <a:srgbClr val="1155CC"/>
                </a:solidFill>
                <a:hlinkClick r:id="rId4">
                  <a:extLst>
                    <a:ext uri="{A12FA001-AC4F-418D-AE19-62706E023703}">
                      <ahyp:hlinkClr val="tx"/>
                    </a:ext>
                  </a:extLst>
                </a:hlinkClick>
              </a:rPr>
              <a:t>https://doi.org/10.1016/j.measurement.2020.107801</a:t>
            </a:r>
            <a:r>
              <a:rPr lang="en" sz="500">
                <a:solidFill>
                  <a:schemeClr val="dk1"/>
                </a:solidFill>
              </a:rPr>
              <a:t>.</a:t>
            </a:r>
            <a:endParaRPr sz="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Technical Details </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b="1" lang="en"/>
              <a:t>Dataset choice considerations:</a:t>
            </a:r>
            <a:endParaRPr b="1"/>
          </a:p>
          <a:p>
            <a:pPr indent="-291465" lvl="0" marL="457200" rtl="0" algn="l">
              <a:spcBef>
                <a:spcPts val="0"/>
              </a:spcBef>
              <a:spcAft>
                <a:spcPts val="0"/>
              </a:spcAft>
              <a:buSzPct val="100000"/>
              <a:buChar char="●"/>
            </a:pPr>
            <a:r>
              <a:rPr lang="en"/>
              <a:t>We will focus on Single-Object Detection as our hardware platforms are heavily resource constrained and processing multiple detections will negatively impact our real-time performance on both the edge and cloud. Images should be of a single vehicle</a:t>
            </a:r>
            <a:endParaRPr/>
          </a:p>
          <a:p>
            <a:pPr indent="-291465" lvl="0" marL="457200" rtl="0" algn="l">
              <a:spcBef>
                <a:spcPts val="0"/>
              </a:spcBef>
              <a:spcAft>
                <a:spcPts val="0"/>
              </a:spcAft>
              <a:buSzPct val="100000"/>
              <a:buChar char="●"/>
            </a:pPr>
            <a:r>
              <a:rPr lang="en"/>
              <a:t>The dataset must be large spanning several distinct vehicle body style categories</a:t>
            </a:r>
            <a:endParaRPr/>
          </a:p>
          <a:p>
            <a:pPr indent="-291465" lvl="0" marL="457200" rtl="0" algn="l">
              <a:spcBef>
                <a:spcPts val="0"/>
              </a:spcBef>
              <a:spcAft>
                <a:spcPts val="0"/>
              </a:spcAft>
              <a:buSzPct val="100000"/>
              <a:buChar char="●"/>
            </a:pPr>
            <a:r>
              <a:rPr lang="en"/>
              <a:t>The dataset must contain several viewing angles of vehicles</a:t>
            </a:r>
            <a:endParaRPr/>
          </a:p>
          <a:p>
            <a:pPr indent="-291465" lvl="0" marL="457200" rtl="0" algn="l">
              <a:spcBef>
                <a:spcPts val="0"/>
              </a:spcBef>
              <a:spcAft>
                <a:spcPts val="0"/>
              </a:spcAft>
              <a:buSzPct val="100000"/>
              <a:buChar char="●"/>
            </a:pPr>
            <a:r>
              <a:rPr lang="en"/>
              <a:t>We must be able to derive a Curb Weight value from the available information</a:t>
            </a:r>
            <a:endParaRPr/>
          </a:p>
          <a:p>
            <a:pPr indent="0" lvl="0" marL="0" rtl="0" algn="l">
              <a:spcBef>
                <a:spcPts val="1200"/>
              </a:spcBef>
              <a:spcAft>
                <a:spcPts val="0"/>
              </a:spcAft>
              <a:buNone/>
            </a:pPr>
            <a:r>
              <a:rPr b="1" lang="en"/>
              <a:t>For our project our group used the following publicly available datasets:</a:t>
            </a:r>
            <a:endParaRPr b="1"/>
          </a:p>
          <a:p>
            <a:pPr indent="-291465" lvl="0" marL="457200" rtl="0" algn="l">
              <a:spcBef>
                <a:spcPts val="0"/>
              </a:spcBef>
              <a:spcAft>
                <a:spcPts val="0"/>
              </a:spcAft>
              <a:buSzPct val="100000"/>
              <a:buChar char="●"/>
            </a:pPr>
            <a:r>
              <a:rPr lang="en"/>
              <a:t>CompCars</a:t>
            </a:r>
            <a:endParaRPr/>
          </a:p>
          <a:p>
            <a:pPr indent="-277494" lvl="1" marL="914400" rtl="0" algn="l">
              <a:spcBef>
                <a:spcPts val="0"/>
              </a:spcBef>
              <a:spcAft>
                <a:spcPts val="0"/>
              </a:spcAft>
              <a:buSzPct val="100000"/>
              <a:buChar char="○"/>
            </a:pPr>
            <a:r>
              <a:rPr lang="en"/>
              <a:t>This dataset contains 214,345 images of 1,687 car models from both web and surveillance-sources</a:t>
            </a:r>
            <a:endParaRPr/>
          </a:p>
          <a:p>
            <a:pPr indent="-277494" lvl="1" marL="914400" rtl="0" algn="l">
              <a:spcBef>
                <a:spcPts val="0"/>
              </a:spcBef>
              <a:spcAft>
                <a:spcPts val="0"/>
              </a:spcAft>
              <a:buSzPct val="100000"/>
              <a:buChar char="○"/>
            </a:pPr>
            <a:r>
              <a:rPr lang="en"/>
              <a:t>This dataset was hierarchy organized in a folder for both images and labels: /{User_Root_Directory}/images/make_id/model_id/imageexample.jpg</a:t>
            </a:r>
            <a:endParaRPr/>
          </a:p>
          <a:p>
            <a:pPr indent="-277494" lvl="2" marL="1371600" rtl="0" algn="l">
              <a:spcBef>
                <a:spcPts val="0"/>
              </a:spcBef>
              <a:spcAft>
                <a:spcPts val="0"/>
              </a:spcAft>
              <a:buSzPct val="100000"/>
              <a:buChar char="■"/>
            </a:pPr>
            <a:r>
              <a:rPr lang="en"/>
              <a:t>.Txt files provided by author outlined car_type_id with small modifications: Car Types: ['MPV', 'SUV', 'sedan', 'hatchback', 'minibus', 'fastback', 'wagon', 'pickup', 'hardtop convertible', 'sports', 'crossover', 'convertible']. Where the first entry was labeled int(1) and 0/0.0 entries are unknown or uncategorized, this category was dramatically overrepresented and thus only the images with categorized car_type_id were retained leaving 76394 images and labels</a:t>
            </a:r>
            <a:endParaRPr/>
          </a:p>
          <a:p>
            <a:pPr indent="-277494" lvl="2" marL="1371600" rtl="0" algn="l">
              <a:spcBef>
                <a:spcPts val="0"/>
              </a:spcBef>
              <a:spcAft>
                <a:spcPts val="0"/>
              </a:spcAft>
              <a:buSzPct val="100000"/>
              <a:buChar char="■"/>
            </a:pPr>
            <a:r>
              <a:rPr lang="en"/>
              <a:t>An additional ‘attributes.txt’ file is included relating model_id to different vehicle features in the following: [‘model_id, maximum_speed, displacement, door_number, seat_number, car_type']. </a:t>
            </a:r>
            <a:endParaRPr/>
          </a:p>
          <a:p>
            <a:pPr indent="-277494" lvl="1" marL="914400" rtl="0" algn="l">
              <a:spcBef>
                <a:spcPts val="0"/>
              </a:spcBef>
              <a:spcAft>
                <a:spcPts val="0"/>
              </a:spcAft>
              <a:buSzPct val="100000"/>
              <a:buChar char="○"/>
            </a:pPr>
            <a:r>
              <a:rPr lang="en"/>
              <a:t>Motivation: We selected this dataset primarily because of the large extent of represented vehicles at several distinct viewing angles. Additionally, each vehicle image was linked to individual text files with information about the Car Type and bounding box. </a:t>
            </a:r>
            <a:endParaRPr/>
          </a:p>
          <a:p>
            <a:pPr indent="-277494" lvl="1" marL="914400" rtl="0" algn="l">
              <a:spcBef>
                <a:spcPts val="0"/>
              </a:spcBef>
              <a:spcAft>
                <a:spcPts val="0"/>
              </a:spcAft>
              <a:buSzPct val="100000"/>
              <a:buChar char="○"/>
            </a:pPr>
            <a:r>
              <a:rPr lang="en"/>
              <a:t>Linjie Yang, Ping Luo, Chen Change Loy, Xiaoou Tang. A Large-Scale Car Dataset for Fine-Grained Categorization and Verification, In Computer Vision and Pattern Recognition (CVPR), 2015. Link: </a:t>
            </a:r>
            <a:r>
              <a:rPr lang="en" u="sng">
                <a:solidFill>
                  <a:schemeClr val="hlink"/>
                </a:solidFill>
                <a:hlinkClick r:id="rId3"/>
              </a:rPr>
              <a:t>http://mmlab.ie.cuhk.edu.hk/datasets/comp_cars/index.html</a:t>
            </a:r>
            <a:r>
              <a:rPr lang="en"/>
              <a:t> </a:t>
            </a:r>
            <a:endParaRPr/>
          </a:p>
          <a:p>
            <a:pPr indent="-291465" lvl="0" marL="457200" rtl="0" algn="l">
              <a:spcBef>
                <a:spcPts val="0"/>
              </a:spcBef>
              <a:spcAft>
                <a:spcPts val="0"/>
              </a:spcAft>
              <a:buSzPct val="100000"/>
              <a:buChar char="●"/>
            </a:pPr>
            <a:r>
              <a:rPr lang="en"/>
              <a:t>Carsheet.io</a:t>
            </a:r>
            <a:endParaRPr/>
          </a:p>
          <a:p>
            <a:pPr indent="-277494" lvl="1" marL="914400" rtl="0" algn="l">
              <a:spcBef>
                <a:spcPts val="0"/>
              </a:spcBef>
              <a:spcAft>
                <a:spcPts val="0"/>
              </a:spcAft>
              <a:buSzPct val="100000"/>
              <a:buChar char="○"/>
            </a:pPr>
            <a:r>
              <a:rPr lang="en" u="sng">
                <a:solidFill>
                  <a:schemeClr val="hlink"/>
                </a:solidFill>
                <a:hlinkClick r:id="rId4"/>
              </a:rPr>
              <a:t>https://carsheet.io/</a:t>
            </a:r>
            <a:r>
              <a:rPr lang="en"/>
              <a:t> (Acquired dataset using a web scraping tool with permission from the original author given through email on Nov 16th)</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2355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Technical Approach and Novelty</a:t>
            </a:r>
            <a:endParaRPr/>
          </a:p>
        </p:txBody>
      </p:sp>
      <p:sp>
        <p:nvSpPr>
          <p:cNvPr id="77" name="Google Shape;77;p16"/>
          <p:cNvSpPr txBox="1"/>
          <p:nvPr>
            <p:ph idx="1" type="body"/>
          </p:nvPr>
        </p:nvSpPr>
        <p:spPr>
          <a:xfrm>
            <a:off x="235500" y="1017725"/>
            <a:ext cx="4501500" cy="34164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b="1" lang="en" sz="1838"/>
              <a:t>How is it done today, and what are the limits of current practice?</a:t>
            </a:r>
            <a:endParaRPr b="1" sz="1838"/>
          </a:p>
          <a:p>
            <a:pPr indent="-292825" lvl="0" marL="457200" rtl="0" algn="l">
              <a:spcBef>
                <a:spcPts val="0"/>
              </a:spcBef>
              <a:spcAft>
                <a:spcPts val="0"/>
              </a:spcAft>
              <a:buSzPct val="100000"/>
              <a:buChar char="●"/>
            </a:pPr>
            <a:r>
              <a:rPr lang="en" sz="1838"/>
              <a:t>Frequently, two key components are necessary in vehicle tracking; a detection model and a tracking model [1].</a:t>
            </a:r>
            <a:endParaRPr sz="1438"/>
          </a:p>
          <a:p>
            <a:pPr indent="-292825" lvl="0" marL="457200" rtl="0" algn="l">
              <a:spcBef>
                <a:spcPts val="0"/>
              </a:spcBef>
              <a:spcAft>
                <a:spcPts val="0"/>
              </a:spcAft>
              <a:buSzPct val="100000"/>
              <a:buChar char="●"/>
            </a:pPr>
            <a:r>
              <a:rPr lang="en" sz="1838"/>
              <a:t>Most Vehicle Tracking systems require the use of high-performance hardware</a:t>
            </a:r>
            <a:endParaRPr sz="1438"/>
          </a:p>
          <a:p>
            <a:pPr indent="-292825" lvl="0" marL="457200" rtl="0" algn="l">
              <a:spcBef>
                <a:spcPts val="0"/>
              </a:spcBef>
              <a:spcAft>
                <a:spcPts val="0"/>
              </a:spcAft>
              <a:buSzPct val="100000"/>
              <a:buChar char="●"/>
            </a:pPr>
            <a:r>
              <a:rPr lang="en" sz="1838"/>
              <a:t>Poor performance in real-time applications induced by complex scenes and algorithm latency</a:t>
            </a:r>
            <a:endParaRPr sz="1838"/>
          </a:p>
          <a:p>
            <a:pPr indent="-292825" lvl="0" marL="457200" rtl="0" algn="l">
              <a:spcBef>
                <a:spcPts val="0"/>
              </a:spcBef>
              <a:spcAft>
                <a:spcPts val="0"/>
              </a:spcAft>
              <a:buSzPct val="100000"/>
              <a:buChar char="●"/>
            </a:pPr>
            <a:r>
              <a:rPr lang="en" sz="1838"/>
              <a:t>Weight estimation of vehicles is done by type and output as a range</a:t>
            </a:r>
            <a:endParaRPr sz="1838"/>
          </a:p>
          <a:p>
            <a:pPr indent="0" lvl="0" marL="0" rtl="0" algn="l">
              <a:spcBef>
                <a:spcPts val="1200"/>
              </a:spcBef>
              <a:spcAft>
                <a:spcPts val="0"/>
              </a:spcAft>
              <a:buNone/>
            </a:pPr>
            <a:r>
              <a:rPr b="1" lang="en" sz="1838"/>
              <a:t>What is your approach (at a high level)  and what is new about it?’</a:t>
            </a:r>
            <a:endParaRPr b="1" sz="1838"/>
          </a:p>
          <a:p>
            <a:pPr indent="-292825" lvl="0" marL="457200" rtl="0" algn="l">
              <a:spcBef>
                <a:spcPts val="0"/>
              </a:spcBef>
              <a:spcAft>
                <a:spcPts val="0"/>
              </a:spcAft>
              <a:buSzPct val="100000"/>
              <a:buChar char="●"/>
            </a:pPr>
            <a:r>
              <a:rPr lang="en" sz="1838"/>
              <a:t>Programmatically our approach, will seek to replicate the overall structure of the proposed pipeline in [2], however, we will be implementing a Single-Stage Detector algorithm like “You Only Look Once” YOLOv4tiny and a Kalman filter attempts to utilize prior knowledge determined during our pipeline to estimate the mass of the vehicle on two different embedded platforms.</a:t>
            </a:r>
            <a:endParaRPr sz="1438"/>
          </a:p>
          <a:p>
            <a:pPr indent="-278855" lvl="1" marL="914400" rtl="0" algn="l">
              <a:spcBef>
                <a:spcPts val="0"/>
              </a:spcBef>
              <a:spcAft>
                <a:spcPts val="0"/>
              </a:spcAft>
              <a:buSzPct val="100000"/>
              <a:buChar char="○"/>
            </a:pPr>
            <a:r>
              <a:rPr lang="en" sz="1438"/>
              <a:t>Combining Edge hardware with Cloud services to seek the most optimal system configuration when comparing cost, accuracy, and latency</a:t>
            </a:r>
            <a:endParaRPr/>
          </a:p>
        </p:txBody>
      </p:sp>
      <p:sp>
        <p:nvSpPr>
          <p:cNvPr id="78" name="Google Shape;78;p16"/>
          <p:cNvSpPr txBox="1"/>
          <p:nvPr/>
        </p:nvSpPr>
        <p:spPr>
          <a:xfrm>
            <a:off x="325050" y="4568875"/>
            <a:ext cx="8493900" cy="460500"/>
          </a:xfrm>
          <a:prstGeom prst="rect">
            <a:avLst/>
          </a:prstGeom>
          <a:noFill/>
          <a:ln>
            <a:noFill/>
          </a:ln>
        </p:spPr>
        <p:txBody>
          <a:bodyPr anchorCtr="0" anchor="t" bIns="91425" lIns="91425" spcFirstLastPara="1" rIns="91425" wrap="square" tIns="91425">
            <a:noAutofit/>
          </a:bodyPr>
          <a:lstStyle/>
          <a:p>
            <a:pPr indent="-228600" lvl="0" marL="228600" rtl="0" algn="l">
              <a:lnSpc>
                <a:spcPct val="115000"/>
              </a:lnSpc>
              <a:spcBef>
                <a:spcPts val="0"/>
              </a:spcBef>
              <a:spcAft>
                <a:spcPts val="0"/>
              </a:spcAft>
              <a:buNone/>
            </a:pPr>
            <a:r>
              <a:rPr lang="en" sz="500">
                <a:solidFill>
                  <a:schemeClr val="dk1"/>
                </a:solidFill>
              </a:rPr>
              <a:t>[1] 	Azimjonov, J., Özmen, A. &amp; Varan, M. “A vision-based real-time traffic flow monitoring system for road intersections,” Multimed Tools Appl 82, 25155–25174 (2023). </a:t>
            </a:r>
            <a:r>
              <a:rPr lang="en" sz="500" u="sng">
                <a:solidFill>
                  <a:schemeClr val="hlink"/>
                </a:solidFill>
                <a:hlinkClick r:id="rId3"/>
              </a:rPr>
              <a:t>https://doi.org/10.1007/s11042-023-14418-w</a:t>
            </a:r>
            <a:r>
              <a:rPr lang="en" sz="500">
                <a:solidFill>
                  <a:schemeClr val="dk1"/>
                </a:solidFill>
              </a:rPr>
              <a:t> </a:t>
            </a:r>
            <a:endParaRPr sz="500">
              <a:solidFill>
                <a:schemeClr val="dk1"/>
              </a:solidFill>
            </a:endParaRPr>
          </a:p>
          <a:p>
            <a:pPr indent="-228600" lvl="0" marL="228600" rtl="0" algn="l">
              <a:lnSpc>
                <a:spcPct val="115000"/>
              </a:lnSpc>
              <a:spcBef>
                <a:spcPts val="0"/>
              </a:spcBef>
              <a:spcAft>
                <a:spcPts val="0"/>
              </a:spcAft>
              <a:buClr>
                <a:schemeClr val="dk1"/>
              </a:buClr>
              <a:buSzPts val="1100"/>
              <a:buFont typeface="Arial"/>
              <a:buNone/>
            </a:pPr>
            <a:r>
              <a:rPr lang="en" sz="500">
                <a:solidFill>
                  <a:schemeClr val="dk1"/>
                </a:solidFill>
              </a:rPr>
              <a:t>[2]	Y. Zhou, Y. Pei, Z. Li, L. Fang, Y. Zhao, and W. Yi, “Vehicle weight identification system for spatiotemporal load distribution on bridges based on non-contact machine vision technology and deep learning algorithms,” Measurement, vol. 159, p. 107801, Jul. 2020, doi: </a:t>
            </a:r>
            <a:r>
              <a:rPr lang="en" sz="500" u="sng">
                <a:solidFill>
                  <a:srgbClr val="1155CC"/>
                </a:solidFill>
                <a:hlinkClick r:id="rId4">
                  <a:extLst>
                    <a:ext uri="{A12FA001-AC4F-418D-AE19-62706E023703}">
                      <ahyp:hlinkClr val="tx"/>
                    </a:ext>
                  </a:extLst>
                </a:hlinkClick>
              </a:rPr>
              <a:t>https://doi.org/10.1016/j.measurement.2020.107801</a:t>
            </a:r>
            <a:r>
              <a:rPr lang="en" sz="500">
                <a:solidFill>
                  <a:schemeClr val="dk1"/>
                </a:solidFill>
              </a:rPr>
              <a:t>.</a:t>
            </a:r>
            <a:endParaRPr sz="500">
              <a:solidFill>
                <a:schemeClr val="dk2"/>
              </a:solidFill>
            </a:endParaRPr>
          </a:p>
        </p:txBody>
      </p:sp>
      <p:pic>
        <p:nvPicPr>
          <p:cNvPr id="79" name="Google Shape;79;p16"/>
          <p:cNvPicPr preferRelativeResize="0"/>
          <p:nvPr/>
        </p:nvPicPr>
        <p:blipFill>
          <a:blip r:embed="rId5">
            <a:alphaModFix/>
          </a:blip>
          <a:stretch>
            <a:fillRect/>
          </a:stretch>
        </p:blipFill>
        <p:spPr>
          <a:xfrm>
            <a:off x="4871500" y="1124537"/>
            <a:ext cx="4196301" cy="3046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229100" y="86200"/>
            <a:ext cx="3346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a:t>
            </a:r>
            <a:r>
              <a:rPr lang="en"/>
              <a:t>Methods</a:t>
            </a:r>
            <a:endParaRPr/>
          </a:p>
        </p:txBody>
      </p:sp>
      <p:sp>
        <p:nvSpPr>
          <p:cNvPr id="85" name="Google Shape;85;p17"/>
          <p:cNvSpPr txBox="1"/>
          <p:nvPr>
            <p:ph idx="1" type="body"/>
          </p:nvPr>
        </p:nvSpPr>
        <p:spPr>
          <a:xfrm>
            <a:off x="229100" y="562350"/>
            <a:ext cx="4342800" cy="283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Reference Pipeline structure:</a:t>
            </a:r>
            <a:endParaRPr b="1" sz="1500"/>
          </a:p>
          <a:p>
            <a:pPr indent="-298450" lvl="0" marL="457200" rtl="0" algn="l">
              <a:spcBef>
                <a:spcPts val="0"/>
              </a:spcBef>
              <a:spcAft>
                <a:spcPts val="0"/>
              </a:spcAft>
              <a:buSzPts val="1100"/>
              <a:buChar char="●"/>
            </a:pPr>
            <a:r>
              <a:rPr lang="en" sz="1100"/>
              <a:t>VGG-16 CNN: </a:t>
            </a:r>
            <a:endParaRPr sz="1100"/>
          </a:p>
          <a:p>
            <a:pPr indent="-298450" lvl="1" marL="914400" rtl="0" algn="l">
              <a:spcBef>
                <a:spcPts val="0"/>
              </a:spcBef>
              <a:spcAft>
                <a:spcPts val="0"/>
              </a:spcAft>
              <a:buSzPts val="1100"/>
              <a:buChar char="○"/>
            </a:pPr>
            <a:r>
              <a:rPr lang="en" sz="1100"/>
              <a:t>Generates regions of interest in frame</a:t>
            </a:r>
            <a:endParaRPr sz="1100"/>
          </a:p>
          <a:p>
            <a:pPr indent="-298450" lvl="0" marL="457200" rtl="0" algn="l">
              <a:spcBef>
                <a:spcPts val="0"/>
              </a:spcBef>
              <a:spcAft>
                <a:spcPts val="0"/>
              </a:spcAft>
              <a:buSzPts val="1100"/>
              <a:buChar char="●"/>
            </a:pPr>
            <a:r>
              <a:rPr lang="en" sz="1100"/>
              <a:t>Fast R-CNN:</a:t>
            </a:r>
            <a:endParaRPr sz="1100"/>
          </a:p>
          <a:p>
            <a:pPr indent="-298450" lvl="1" marL="914400" rtl="0" algn="l">
              <a:spcBef>
                <a:spcPts val="0"/>
              </a:spcBef>
              <a:spcAft>
                <a:spcPts val="0"/>
              </a:spcAft>
              <a:buSzPts val="1100"/>
              <a:buChar char="○"/>
            </a:pPr>
            <a:r>
              <a:rPr lang="en" sz="1100"/>
              <a:t>Uses VGG-16 CONV layer to classify and detect vehicles in frame</a:t>
            </a:r>
            <a:endParaRPr sz="1100"/>
          </a:p>
          <a:p>
            <a:pPr indent="-298450" lvl="0" marL="457200" rtl="0" algn="l">
              <a:spcBef>
                <a:spcPts val="0"/>
              </a:spcBef>
              <a:spcAft>
                <a:spcPts val="0"/>
              </a:spcAft>
              <a:buSzPts val="1100"/>
              <a:buChar char="●"/>
            </a:pPr>
            <a:r>
              <a:rPr lang="en" sz="1100"/>
              <a:t>Statistical Correlation of Type to weight range</a:t>
            </a:r>
            <a:endParaRPr sz="1100"/>
          </a:p>
          <a:p>
            <a:pPr indent="-298450" lvl="1" marL="914400" rtl="0" algn="l">
              <a:spcBef>
                <a:spcPts val="0"/>
              </a:spcBef>
              <a:spcAft>
                <a:spcPts val="0"/>
              </a:spcAft>
              <a:buSzPts val="1100"/>
              <a:buChar char="○"/>
            </a:pPr>
            <a:r>
              <a:rPr lang="en" sz="1100"/>
              <a:t>Parameters: Axle Spacing, Global Weight, Front &amp; Rear axle weight</a:t>
            </a:r>
            <a:endParaRPr sz="1100"/>
          </a:p>
          <a:p>
            <a:pPr indent="-298450" lvl="0" marL="457200" rtl="0" algn="l">
              <a:spcBef>
                <a:spcPts val="0"/>
              </a:spcBef>
              <a:spcAft>
                <a:spcPts val="0"/>
              </a:spcAft>
              <a:buSzPts val="1100"/>
              <a:buChar char="●"/>
            </a:pPr>
            <a:r>
              <a:rPr lang="en" sz="1100"/>
              <a:t>Kalman Filter: </a:t>
            </a:r>
            <a:endParaRPr sz="1100"/>
          </a:p>
          <a:p>
            <a:pPr indent="-298450" lvl="1" marL="914400" rtl="0" algn="l">
              <a:spcBef>
                <a:spcPts val="0"/>
              </a:spcBef>
              <a:spcAft>
                <a:spcPts val="0"/>
              </a:spcAft>
              <a:buSzPts val="1100"/>
              <a:buChar char="○"/>
            </a:pPr>
            <a:r>
              <a:rPr lang="en" sz="1100"/>
              <a:t>Updated with Fast R-CNN information to produce a bounding box</a:t>
            </a:r>
            <a:endParaRPr sz="1500"/>
          </a:p>
        </p:txBody>
      </p:sp>
      <p:pic>
        <p:nvPicPr>
          <p:cNvPr id="86" name="Google Shape;86;p17"/>
          <p:cNvPicPr preferRelativeResize="0"/>
          <p:nvPr/>
        </p:nvPicPr>
        <p:blipFill rotWithShape="1">
          <a:blip r:embed="rId3">
            <a:alphaModFix/>
          </a:blip>
          <a:srcRect b="0" l="0" r="0" t="6068"/>
          <a:stretch/>
        </p:blipFill>
        <p:spPr>
          <a:xfrm>
            <a:off x="649700" y="3154250"/>
            <a:ext cx="3501599" cy="1824275"/>
          </a:xfrm>
          <a:prstGeom prst="rect">
            <a:avLst/>
          </a:prstGeom>
          <a:noFill/>
          <a:ln>
            <a:noFill/>
          </a:ln>
        </p:spPr>
      </p:pic>
      <p:pic>
        <p:nvPicPr>
          <p:cNvPr id="87" name="Google Shape;87;p17"/>
          <p:cNvPicPr preferRelativeResize="0"/>
          <p:nvPr/>
        </p:nvPicPr>
        <p:blipFill rotWithShape="1">
          <a:blip r:embed="rId4">
            <a:alphaModFix/>
          </a:blip>
          <a:srcRect b="0" l="3466" r="2345" t="9893"/>
          <a:stretch/>
        </p:blipFill>
        <p:spPr>
          <a:xfrm>
            <a:off x="5047525" y="3230450"/>
            <a:ext cx="3764400" cy="1675662"/>
          </a:xfrm>
          <a:prstGeom prst="rect">
            <a:avLst/>
          </a:prstGeom>
          <a:noFill/>
          <a:ln>
            <a:noFill/>
          </a:ln>
        </p:spPr>
      </p:pic>
      <p:sp>
        <p:nvSpPr>
          <p:cNvPr id="88" name="Google Shape;88;p17"/>
          <p:cNvSpPr txBox="1"/>
          <p:nvPr>
            <p:ph idx="1" type="body"/>
          </p:nvPr>
        </p:nvSpPr>
        <p:spPr>
          <a:xfrm>
            <a:off x="4569575" y="562350"/>
            <a:ext cx="4342800" cy="2838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500"/>
              <a:t>Finalized</a:t>
            </a:r>
            <a:r>
              <a:rPr b="1" lang="en" sz="1500"/>
              <a:t> Pipeline structures:</a:t>
            </a:r>
            <a:endParaRPr b="1" sz="1500"/>
          </a:p>
          <a:p>
            <a:pPr indent="-298450" lvl="0" marL="457200" rtl="0" algn="l">
              <a:lnSpc>
                <a:spcPct val="115000"/>
              </a:lnSpc>
              <a:spcBef>
                <a:spcPts val="0"/>
              </a:spcBef>
              <a:spcAft>
                <a:spcPts val="0"/>
              </a:spcAft>
              <a:buSzPts val="1100"/>
              <a:buChar char="●"/>
            </a:pPr>
            <a:r>
              <a:rPr lang="en" sz="1100"/>
              <a:t>Tensorflow Lite YOLOv5 Model</a:t>
            </a:r>
            <a:endParaRPr sz="1100"/>
          </a:p>
          <a:p>
            <a:pPr indent="-298450" lvl="0" marL="457200" rtl="0" algn="l">
              <a:lnSpc>
                <a:spcPct val="115000"/>
              </a:lnSpc>
              <a:spcBef>
                <a:spcPts val="0"/>
              </a:spcBef>
              <a:spcAft>
                <a:spcPts val="0"/>
              </a:spcAft>
              <a:buSzPts val="1100"/>
              <a:buChar char="●"/>
            </a:pPr>
            <a:r>
              <a:rPr lang="en" sz="1100"/>
              <a:t>Correlation between model_id and car_type to determine weight metric</a:t>
            </a:r>
            <a:endParaRPr sz="1100"/>
          </a:p>
          <a:p>
            <a:pPr indent="-298450" lvl="0" marL="457200" rtl="0" algn="l">
              <a:lnSpc>
                <a:spcPct val="115000"/>
              </a:lnSpc>
              <a:spcBef>
                <a:spcPts val="0"/>
              </a:spcBef>
              <a:spcAft>
                <a:spcPts val="0"/>
              </a:spcAft>
              <a:buSzPts val="1100"/>
              <a:buChar char="●"/>
            </a:pPr>
            <a:r>
              <a:rPr lang="en" sz="1100"/>
              <a:t>Case 1 Pi-Edge Iot: </a:t>
            </a:r>
            <a:endParaRPr sz="1100"/>
          </a:p>
          <a:p>
            <a:pPr indent="-298450" lvl="1" marL="914400" rtl="0" algn="l">
              <a:lnSpc>
                <a:spcPct val="115000"/>
              </a:lnSpc>
              <a:spcBef>
                <a:spcPts val="0"/>
              </a:spcBef>
              <a:spcAft>
                <a:spcPts val="0"/>
              </a:spcAft>
              <a:buSzPts val="1100"/>
              <a:buChar char="○"/>
            </a:pPr>
            <a:r>
              <a:rPr lang="en" sz="1100"/>
              <a:t>(96, 96) Image</a:t>
            </a:r>
            <a:endParaRPr sz="1100"/>
          </a:p>
          <a:p>
            <a:pPr indent="-298450" lvl="1" marL="914400" rtl="0" algn="l">
              <a:lnSpc>
                <a:spcPct val="115000"/>
              </a:lnSpc>
              <a:spcBef>
                <a:spcPts val="0"/>
              </a:spcBef>
              <a:spcAft>
                <a:spcPts val="0"/>
              </a:spcAft>
              <a:buSzPts val="1100"/>
              <a:buChar char="○"/>
            </a:pPr>
            <a:r>
              <a:rPr lang="en" sz="1100"/>
              <a:t>Applied Quantization</a:t>
            </a:r>
            <a:endParaRPr sz="1100"/>
          </a:p>
          <a:p>
            <a:pPr indent="-298450" lvl="1" marL="914400" rtl="0" algn="l">
              <a:lnSpc>
                <a:spcPct val="115000"/>
              </a:lnSpc>
              <a:spcBef>
                <a:spcPts val="0"/>
              </a:spcBef>
              <a:spcAft>
                <a:spcPts val="0"/>
              </a:spcAft>
              <a:buSzPts val="1100"/>
              <a:buChar char="○"/>
            </a:pPr>
            <a:r>
              <a:rPr lang="en" sz="1100"/>
              <a:t>Logitech</a:t>
            </a:r>
            <a:r>
              <a:rPr lang="en" sz="1100"/>
              <a:t> External Camera</a:t>
            </a:r>
            <a:endParaRPr sz="1100"/>
          </a:p>
          <a:p>
            <a:pPr indent="-298450" lvl="0" marL="457200" rtl="0" algn="l">
              <a:lnSpc>
                <a:spcPct val="115000"/>
              </a:lnSpc>
              <a:spcBef>
                <a:spcPts val="0"/>
              </a:spcBef>
              <a:spcAft>
                <a:spcPts val="0"/>
              </a:spcAft>
              <a:buSzPts val="1100"/>
              <a:buChar char="●"/>
            </a:pPr>
            <a:r>
              <a:rPr lang="en" sz="1100"/>
              <a:t>Case 2 Pi-Cloud:</a:t>
            </a:r>
            <a:endParaRPr sz="1100"/>
          </a:p>
          <a:p>
            <a:pPr indent="-298450" lvl="1" marL="914400" rtl="0" algn="l">
              <a:lnSpc>
                <a:spcPct val="115000"/>
              </a:lnSpc>
              <a:spcBef>
                <a:spcPts val="0"/>
              </a:spcBef>
              <a:spcAft>
                <a:spcPts val="0"/>
              </a:spcAft>
              <a:buSzPts val="1100"/>
              <a:buChar char="○"/>
            </a:pPr>
            <a:r>
              <a:rPr lang="en" sz="1100"/>
              <a:t>(320, 320) Image Input</a:t>
            </a:r>
            <a:endParaRPr sz="1100"/>
          </a:p>
          <a:p>
            <a:pPr indent="-298450" lvl="1" marL="914400" rtl="0" algn="l">
              <a:lnSpc>
                <a:spcPct val="115000"/>
              </a:lnSpc>
              <a:spcBef>
                <a:spcPts val="0"/>
              </a:spcBef>
              <a:spcAft>
                <a:spcPts val="0"/>
              </a:spcAft>
              <a:buSzPts val="1100"/>
              <a:buChar char="○"/>
            </a:pPr>
            <a:r>
              <a:rPr lang="en" sz="1100"/>
              <a:t>Rtsp Stream Server Enabled</a:t>
            </a:r>
            <a:endParaRPr sz="1100"/>
          </a:p>
          <a:p>
            <a:pPr indent="-298450" lvl="1" marL="914400" rtl="0" algn="l">
              <a:lnSpc>
                <a:spcPct val="115000"/>
              </a:lnSpc>
              <a:spcBef>
                <a:spcPts val="0"/>
              </a:spcBef>
              <a:spcAft>
                <a:spcPts val="0"/>
              </a:spcAft>
              <a:buSzPts val="1100"/>
              <a:buChar char="○"/>
            </a:pPr>
            <a:r>
              <a:rPr lang="en" sz="1100"/>
              <a:t>Trained using the Tensorflow Github Repository</a:t>
            </a:r>
            <a:endParaRPr sz="1100"/>
          </a:p>
          <a:p>
            <a:pPr indent="-298450" lvl="0" marL="457200" rtl="0" algn="l">
              <a:lnSpc>
                <a:spcPct val="115000"/>
              </a:lnSpc>
              <a:spcBef>
                <a:spcPts val="0"/>
              </a:spcBef>
              <a:spcAft>
                <a:spcPts val="0"/>
              </a:spcAft>
              <a:buSzPts val="1100"/>
              <a:buChar char="●"/>
            </a:pPr>
            <a:r>
              <a:rPr lang="en" sz="1100"/>
              <a:t>Custom Config: YOLO_NAS_S_UINT8 (not yet evaluated)</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Nicla Vision FOMO model</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Optimized for very light edge devices</a:t>
            </a:r>
            <a:endParaRPr/>
          </a:p>
          <a:p>
            <a:pPr indent="-342900" lvl="0" marL="457200" rtl="0" algn="l">
              <a:spcBef>
                <a:spcPts val="0"/>
              </a:spcBef>
              <a:spcAft>
                <a:spcPts val="0"/>
              </a:spcAft>
              <a:buSzPts val="1800"/>
              <a:buChar char="●"/>
            </a:pPr>
            <a:r>
              <a:rPr lang="en"/>
              <a:t>Nicla Vision Resources:</a:t>
            </a:r>
            <a:endParaRPr/>
          </a:p>
          <a:p>
            <a:pPr indent="-317500" lvl="1" marL="914400" rtl="0" algn="l">
              <a:spcBef>
                <a:spcPts val="0"/>
              </a:spcBef>
              <a:spcAft>
                <a:spcPts val="0"/>
              </a:spcAft>
              <a:buSzPts val="1400"/>
              <a:buChar char="○"/>
            </a:pPr>
            <a:r>
              <a:rPr lang="en"/>
              <a:t>2MB of Flash memory and 1MB of RAM</a:t>
            </a:r>
            <a:endParaRPr/>
          </a:p>
          <a:p>
            <a:pPr indent="-342900" lvl="0" marL="457200" rtl="0" algn="l">
              <a:spcBef>
                <a:spcPts val="0"/>
              </a:spcBef>
              <a:spcAft>
                <a:spcPts val="0"/>
              </a:spcAft>
              <a:buSzPts val="1800"/>
              <a:buChar char="●"/>
            </a:pPr>
            <a:r>
              <a:rPr lang="en"/>
              <a:t>Model needed to be very lightweight</a:t>
            </a:r>
            <a:endParaRPr/>
          </a:p>
          <a:p>
            <a:pPr indent="-317500" lvl="1" marL="914400" rtl="0" algn="l">
              <a:spcBef>
                <a:spcPts val="0"/>
              </a:spcBef>
              <a:spcAft>
                <a:spcPts val="0"/>
              </a:spcAft>
              <a:buSzPts val="1400"/>
              <a:buChar char="○"/>
            </a:pPr>
            <a:r>
              <a:rPr lang="en"/>
              <a:t>Led to being much less accurate</a:t>
            </a:r>
            <a:endParaRPr/>
          </a:p>
        </p:txBody>
      </p:sp>
      <p:pic>
        <p:nvPicPr>
          <p:cNvPr id="95" name="Google Shape;95;p18"/>
          <p:cNvPicPr preferRelativeResize="0"/>
          <p:nvPr/>
        </p:nvPicPr>
        <p:blipFill>
          <a:blip r:embed="rId3">
            <a:alphaModFix/>
          </a:blip>
          <a:stretch>
            <a:fillRect/>
          </a:stretch>
        </p:blipFill>
        <p:spPr>
          <a:xfrm>
            <a:off x="5061135" y="723100"/>
            <a:ext cx="3771165" cy="3697301"/>
          </a:xfrm>
          <a:prstGeom prst="rect">
            <a:avLst/>
          </a:prstGeom>
          <a:noFill/>
          <a:ln>
            <a:noFill/>
          </a:ln>
        </p:spPr>
      </p:pic>
      <p:pic>
        <p:nvPicPr>
          <p:cNvPr id="96" name="Google Shape;96;p18"/>
          <p:cNvPicPr preferRelativeResize="0"/>
          <p:nvPr/>
        </p:nvPicPr>
        <p:blipFill>
          <a:blip r:embed="rId4">
            <a:alphaModFix/>
          </a:blip>
          <a:stretch>
            <a:fillRect/>
          </a:stretch>
        </p:blipFill>
        <p:spPr>
          <a:xfrm>
            <a:off x="702050" y="3158625"/>
            <a:ext cx="1647599" cy="1454375"/>
          </a:xfrm>
          <a:prstGeom prst="rect">
            <a:avLst/>
          </a:prstGeom>
          <a:noFill/>
          <a:ln>
            <a:noFill/>
          </a:ln>
        </p:spPr>
      </p:pic>
      <p:pic>
        <p:nvPicPr>
          <p:cNvPr id="97" name="Google Shape;97;p18"/>
          <p:cNvPicPr preferRelativeResize="0"/>
          <p:nvPr/>
        </p:nvPicPr>
        <p:blipFill>
          <a:blip r:embed="rId5">
            <a:alphaModFix/>
          </a:blip>
          <a:stretch>
            <a:fillRect/>
          </a:stretch>
        </p:blipFill>
        <p:spPr>
          <a:xfrm>
            <a:off x="2779475" y="3201412"/>
            <a:ext cx="2010000" cy="136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idx="1" type="body"/>
          </p:nvPr>
        </p:nvSpPr>
        <p:spPr>
          <a:xfrm>
            <a:off x="76200" y="76200"/>
            <a:ext cx="3906900" cy="497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91"/>
              <a:t>Current Project Status:</a:t>
            </a:r>
            <a:endParaRPr b="1" sz="1391"/>
          </a:p>
          <a:p>
            <a:pPr indent="-310635" lvl="0" marL="457200" rtl="0" algn="l">
              <a:spcBef>
                <a:spcPts val="0"/>
              </a:spcBef>
              <a:spcAft>
                <a:spcPts val="0"/>
              </a:spcAft>
              <a:buSzPts val="1292"/>
              <a:buChar char="●"/>
            </a:pPr>
            <a:r>
              <a:rPr lang="en" sz="1291"/>
              <a:t>Selected two hardware platforms: Raspberry Pi 4b and Nicla Vision</a:t>
            </a:r>
            <a:endParaRPr sz="1291"/>
          </a:p>
          <a:p>
            <a:pPr indent="-310635" lvl="0" marL="457200" rtl="0" algn="l">
              <a:spcBef>
                <a:spcPts val="0"/>
              </a:spcBef>
              <a:spcAft>
                <a:spcPts val="0"/>
              </a:spcAft>
              <a:buSzPts val="1292"/>
              <a:buChar char="●"/>
            </a:pPr>
            <a:r>
              <a:rPr lang="en" sz="1291"/>
              <a:t>Sourced image dataset from KITTI, CompCars and ImageNet</a:t>
            </a:r>
            <a:endParaRPr sz="1291"/>
          </a:p>
          <a:p>
            <a:pPr indent="-310635" lvl="0" marL="457200" rtl="0" algn="l">
              <a:spcBef>
                <a:spcPts val="0"/>
              </a:spcBef>
              <a:spcAft>
                <a:spcPts val="0"/>
              </a:spcAft>
              <a:buSzPts val="1292"/>
              <a:buChar char="●"/>
            </a:pPr>
            <a:r>
              <a:rPr lang="en" sz="1291"/>
              <a:t>Sourced statistical data on vehicles by model of 1990 - 2023 (60,000+ entries)</a:t>
            </a:r>
            <a:endParaRPr sz="891"/>
          </a:p>
          <a:p>
            <a:pPr indent="-297935" lvl="1" marL="914400" rtl="0" algn="l">
              <a:spcBef>
                <a:spcPts val="0"/>
              </a:spcBef>
              <a:spcAft>
                <a:spcPts val="0"/>
              </a:spcAft>
              <a:buSzPts val="1092"/>
              <a:buChar char="○"/>
            </a:pPr>
            <a:r>
              <a:rPr lang="en" sz="1091"/>
              <a:t>Principal Component Analysis (PCA) </a:t>
            </a:r>
            <a:endParaRPr sz="1091"/>
          </a:p>
          <a:p>
            <a:pPr indent="-297935" lvl="2" marL="1371600" rtl="0" algn="l">
              <a:spcBef>
                <a:spcPts val="0"/>
              </a:spcBef>
              <a:spcAft>
                <a:spcPts val="0"/>
              </a:spcAft>
              <a:buSzPts val="1092"/>
              <a:buChar char="■"/>
            </a:pPr>
            <a:r>
              <a:rPr lang="en" sz="1091"/>
              <a:t>Explained Variance = 90%</a:t>
            </a:r>
            <a:endParaRPr sz="1091"/>
          </a:p>
          <a:p>
            <a:pPr indent="-304800" lvl="0" marL="457200" rtl="0" algn="l">
              <a:spcBef>
                <a:spcPts val="0"/>
              </a:spcBef>
              <a:spcAft>
                <a:spcPts val="0"/>
              </a:spcAft>
              <a:buSzPts val="1200"/>
              <a:buChar char="●"/>
            </a:pPr>
            <a:r>
              <a:rPr lang="en" sz="1200"/>
              <a:t>Object detection running on all platforms</a:t>
            </a:r>
            <a:endParaRPr sz="1200"/>
          </a:p>
          <a:p>
            <a:pPr indent="0" lvl="0" marL="0" rtl="0" algn="l">
              <a:spcBef>
                <a:spcPts val="1200"/>
              </a:spcBef>
              <a:spcAft>
                <a:spcPts val="0"/>
              </a:spcAft>
              <a:buNone/>
            </a:pPr>
            <a:r>
              <a:rPr b="1" lang="en" sz="1391"/>
              <a:t>Next Project Steps:</a:t>
            </a:r>
            <a:endParaRPr b="1" sz="1391"/>
          </a:p>
          <a:p>
            <a:pPr indent="-307975" lvl="0" marL="457200" rtl="0" algn="l">
              <a:spcBef>
                <a:spcPts val="0"/>
              </a:spcBef>
              <a:spcAft>
                <a:spcPts val="0"/>
              </a:spcAft>
              <a:buSzPts val="1250"/>
              <a:buChar char="●"/>
            </a:pPr>
            <a:r>
              <a:rPr lang="en" sz="1250"/>
              <a:t>Source Data from the group behind our reference pipeline. </a:t>
            </a:r>
            <a:endParaRPr sz="1250"/>
          </a:p>
          <a:p>
            <a:pPr indent="-307975" lvl="0" marL="457200" rtl="0" algn="l">
              <a:spcBef>
                <a:spcPts val="0"/>
              </a:spcBef>
              <a:spcAft>
                <a:spcPts val="0"/>
              </a:spcAft>
              <a:buSzPts val="1250"/>
              <a:buChar char="●"/>
            </a:pPr>
            <a:r>
              <a:rPr lang="en" sz="1250"/>
              <a:t>Establish baseline performance metrics for accuracy and latency on hardware /w reference dataset &amp; public dataset</a:t>
            </a:r>
            <a:endParaRPr sz="1250"/>
          </a:p>
          <a:p>
            <a:pPr indent="-307975" lvl="0" marL="457200" rtl="0" algn="l">
              <a:spcBef>
                <a:spcPts val="0"/>
              </a:spcBef>
              <a:spcAft>
                <a:spcPts val="0"/>
              </a:spcAft>
              <a:buSzPts val="1250"/>
              <a:buChar char="●"/>
            </a:pPr>
            <a:r>
              <a:rPr lang="en" sz="1250"/>
              <a:t>Integrate optimized pipeline components for both cases</a:t>
            </a:r>
            <a:endParaRPr sz="1250"/>
          </a:p>
          <a:p>
            <a:pPr indent="-307975" lvl="0" marL="457200" rtl="0" algn="l">
              <a:spcBef>
                <a:spcPts val="0"/>
              </a:spcBef>
              <a:spcAft>
                <a:spcPts val="0"/>
              </a:spcAft>
              <a:buSzPts val="1250"/>
              <a:buChar char="●"/>
            </a:pPr>
            <a:r>
              <a:rPr lang="en" sz="1250"/>
              <a:t>Repeat evaluation with optimized pipelines</a:t>
            </a:r>
            <a:endParaRPr sz="1250"/>
          </a:p>
        </p:txBody>
      </p:sp>
      <p:pic>
        <p:nvPicPr>
          <p:cNvPr id="103" name="Google Shape;103;p19"/>
          <p:cNvPicPr preferRelativeResize="0"/>
          <p:nvPr/>
        </p:nvPicPr>
        <p:blipFill rotWithShape="1">
          <a:blip r:embed="rId3">
            <a:alphaModFix/>
          </a:blip>
          <a:srcRect b="0" l="11736" r="14771" t="0"/>
          <a:stretch/>
        </p:blipFill>
        <p:spPr>
          <a:xfrm>
            <a:off x="4464563" y="149975"/>
            <a:ext cx="3566099" cy="2591626"/>
          </a:xfrm>
          <a:prstGeom prst="rect">
            <a:avLst/>
          </a:prstGeom>
          <a:noFill/>
          <a:ln>
            <a:noFill/>
          </a:ln>
        </p:spPr>
      </p:pic>
      <p:pic>
        <p:nvPicPr>
          <p:cNvPr id="104" name="Google Shape;104;p19"/>
          <p:cNvPicPr preferRelativeResize="0"/>
          <p:nvPr/>
        </p:nvPicPr>
        <p:blipFill rotWithShape="1">
          <a:blip r:embed="rId4">
            <a:alphaModFix/>
          </a:blip>
          <a:srcRect b="2663" l="4821" r="6541" t="5179"/>
          <a:stretch/>
        </p:blipFill>
        <p:spPr>
          <a:xfrm>
            <a:off x="4740425" y="2741600"/>
            <a:ext cx="3014376" cy="235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and Metrics</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Three major metrics for evaluation:</a:t>
            </a:r>
            <a:endParaRPr b="1"/>
          </a:p>
          <a:p>
            <a:pPr indent="-317500" lvl="1" marL="914400" rtl="0" algn="l">
              <a:spcBef>
                <a:spcPts val="0"/>
              </a:spcBef>
              <a:spcAft>
                <a:spcPts val="0"/>
              </a:spcAft>
              <a:buSzPts val="1400"/>
              <a:buChar char="○"/>
            </a:pPr>
            <a:r>
              <a:rPr b="1" lang="en"/>
              <a:t>Latency</a:t>
            </a:r>
            <a:r>
              <a:rPr lang="en"/>
              <a:t>: time to compute</a:t>
            </a:r>
            <a:endParaRPr/>
          </a:p>
          <a:p>
            <a:pPr indent="-317500" lvl="1" marL="914400" rtl="0" algn="l">
              <a:spcBef>
                <a:spcPts val="0"/>
              </a:spcBef>
              <a:spcAft>
                <a:spcPts val="0"/>
              </a:spcAft>
              <a:buSzPts val="1400"/>
              <a:buChar char="○"/>
            </a:pPr>
            <a:r>
              <a:rPr b="1" lang="en"/>
              <a:t>Cost</a:t>
            </a:r>
            <a:r>
              <a:rPr lang="en"/>
              <a:t>: Evaluate cost efficiency</a:t>
            </a:r>
            <a:endParaRPr/>
          </a:p>
          <a:p>
            <a:pPr indent="-317500" lvl="1" marL="914400" rtl="0" algn="l">
              <a:spcBef>
                <a:spcPts val="0"/>
              </a:spcBef>
              <a:spcAft>
                <a:spcPts val="0"/>
              </a:spcAft>
              <a:buSzPts val="1400"/>
              <a:buChar char="○"/>
            </a:pPr>
            <a:r>
              <a:rPr b="1" lang="en"/>
              <a:t>Accuracy</a:t>
            </a:r>
            <a:r>
              <a:rPr lang="en"/>
              <a:t>: Find most accurate implementation</a:t>
            </a:r>
            <a:endParaRPr/>
          </a:p>
        </p:txBody>
      </p:sp>
      <p:sp>
        <p:nvSpPr>
          <p:cNvPr id="111" name="Google Shape;111;p20"/>
          <p:cNvSpPr txBox="1"/>
          <p:nvPr/>
        </p:nvSpPr>
        <p:spPr>
          <a:xfrm>
            <a:off x="943200" y="3259275"/>
            <a:ext cx="11400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Baseline implementation</a:t>
            </a:r>
            <a:endParaRPr sz="1000">
              <a:solidFill>
                <a:schemeClr val="dk2"/>
              </a:solidFill>
            </a:endParaRPr>
          </a:p>
        </p:txBody>
      </p:sp>
      <p:sp>
        <p:nvSpPr>
          <p:cNvPr id="112" name="Google Shape;112;p20"/>
          <p:cNvSpPr txBox="1"/>
          <p:nvPr/>
        </p:nvSpPr>
        <p:spPr>
          <a:xfrm>
            <a:off x="3067100" y="2727825"/>
            <a:ext cx="390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13" name="Google Shape;113;p20"/>
          <p:cNvSpPr txBox="1"/>
          <p:nvPr/>
        </p:nvSpPr>
        <p:spPr>
          <a:xfrm>
            <a:off x="2705363" y="2642650"/>
            <a:ext cx="11400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Raspberry Pi4 implementation</a:t>
            </a:r>
            <a:endParaRPr sz="1000">
              <a:solidFill>
                <a:schemeClr val="dk2"/>
              </a:solidFill>
            </a:endParaRPr>
          </a:p>
        </p:txBody>
      </p:sp>
      <p:sp>
        <p:nvSpPr>
          <p:cNvPr id="114" name="Google Shape;114;p20"/>
          <p:cNvSpPr txBox="1"/>
          <p:nvPr/>
        </p:nvSpPr>
        <p:spPr>
          <a:xfrm>
            <a:off x="2705363" y="3921525"/>
            <a:ext cx="11400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Nicla Vision implementation</a:t>
            </a:r>
            <a:endParaRPr sz="1000">
              <a:solidFill>
                <a:schemeClr val="dk2"/>
              </a:solidFill>
            </a:endParaRPr>
          </a:p>
        </p:txBody>
      </p:sp>
      <p:sp>
        <p:nvSpPr>
          <p:cNvPr id="115" name="Google Shape;115;p20"/>
          <p:cNvSpPr txBox="1"/>
          <p:nvPr/>
        </p:nvSpPr>
        <p:spPr>
          <a:xfrm>
            <a:off x="4514425" y="2362788"/>
            <a:ext cx="11400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cloud</a:t>
            </a:r>
            <a:endParaRPr sz="1000">
              <a:solidFill>
                <a:schemeClr val="dk2"/>
              </a:solidFill>
            </a:endParaRPr>
          </a:p>
        </p:txBody>
      </p:sp>
      <p:sp>
        <p:nvSpPr>
          <p:cNvPr id="116" name="Google Shape;116;p20"/>
          <p:cNvSpPr txBox="1"/>
          <p:nvPr/>
        </p:nvSpPr>
        <p:spPr>
          <a:xfrm>
            <a:off x="4514425" y="2996963"/>
            <a:ext cx="11400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edge</a:t>
            </a:r>
            <a:endParaRPr sz="1000">
              <a:solidFill>
                <a:schemeClr val="dk2"/>
              </a:solidFill>
            </a:endParaRPr>
          </a:p>
        </p:txBody>
      </p:sp>
      <p:sp>
        <p:nvSpPr>
          <p:cNvPr id="117" name="Google Shape;117;p20"/>
          <p:cNvSpPr txBox="1"/>
          <p:nvPr/>
        </p:nvSpPr>
        <p:spPr>
          <a:xfrm>
            <a:off x="4514425" y="3694238"/>
            <a:ext cx="11400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cloud</a:t>
            </a:r>
            <a:endParaRPr sz="1000">
              <a:solidFill>
                <a:schemeClr val="dk2"/>
              </a:solidFill>
            </a:endParaRPr>
          </a:p>
        </p:txBody>
      </p:sp>
      <p:sp>
        <p:nvSpPr>
          <p:cNvPr id="118" name="Google Shape;118;p20"/>
          <p:cNvSpPr txBox="1"/>
          <p:nvPr/>
        </p:nvSpPr>
        <p:spPr>
          <a:xfrm>
            <a:off x="4514425" y="4328413"/>
            <a:ext cx="11400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edge</a:t>
            </a:r>
            <a:endParaRPr sz="1000">
              <a:solidFill>
                <a:schemeClr val="dk2"/>
              </a:solidFill>
            </a:endParaRPr>
          </a:p>
        </p:txBody>
      </p:sp>
      <p:sp>
        <p:nvSpPr>
          <p:cNvPr id="119" name="Google Shape;119;p20"/>
          <p:cNvSpPr txBox="1"/>
          <p:nvPr/>
        </p:nvSpPr>
        <p:spPr>
          <a:xfrm>
            <a:off x="5654425" y="1624972"/>
            <a:ext cx="1140000" cy="31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0">
                <a:solidFill>
                  <a:schemeClr val="dk2"/>
                </a:solidFill>
              </a:rPr>
              <a:t>}</a:t>
            </a:r>
            <a:endParaRPr sz="20000">
              <a:solidFill>
                <a:schemeClr val="dk2"/>
              </a:solidFill>
            </a:endParaRPr>
          </a:p>
        </p:txBody>
      </p:sp>
      <p:sp>
        <p:nvSpPr>
          <p:cNvPr id="120" name="Google Shape;120;p20"/>
          <p:cNvSpPr txBox="1"/>
          <p:nvPr/>
        </p:nvSpPr>
        <p:spPr>
          <a:xfrm>
            <a:off x="6859175" y="3259275"/>
            <a:ext cx="11400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2"/>
                </a:solidFill>
              </a:rPr>
              <a:t>Kalman Filter implemented</a:t>
            </a:r>
            <a:endParaRPr sz="1000">
              <a:solidFill>
                <a:schemeClr val="dk2"/>
              </a:solidFill>
            </a:endParaRPr>
          </a:p>
        </p:txBody>
      </p:sp>
      <p:cxnSp>
        <p:nvCxnSpPr>
          <p:cNvPr id="121" name="Google Shape;121;p20"/>
          <p:cNvCxnSpPr/>
          <p:nvPr/>
        </p:nvCxnSpPr>
        <p:spPr>
          <a:xfrm>
            <a:off x="2205325" y="3514950"/>
            <a:ext cx="298500" cy="0"/>
          </a:xfrm>
          <a:prstGeom prst="straightConnector1">
            <a:avLst/>
          </a:prstGeom>
          <a:noFill/>
          <a:ln cap="flat" cmpd="sng" w="9525">
            <a:solidFill>
              <a:schemeClr val="dk2"/>
            </a:solidFill>
            <a:prstDash val="solid"/>
            <a:round/>
            <a:headEnd len="med" w="med" type="none"/>
            <a:tailEnd len="med" w="med" type="triangle"/>
          </a:ln>
        </p:spPr>
      </p:cxnSp>
      <p:cxnSp>
        <p:nvCxnSpPr>
          <p:cNvPr id="122" name="Google Shape;122;p20"/>
          <p:cNvCxnSpPr/>
          <p:nvPr/>
        </p:nvCxnSpPr>
        <p:spPr>
          <a:xfrm rot="10800000">
            <a:off x="2548000" y="2911050"/>
            <a:ext cx="0" cy="603900"/>
          </a:xfrm>
          <a:prstGeom prst="straightConnector1">
            <a:avLst/>
          </a:prstGeom>
          <a:noFill/>
          <a:ln cap="flat" cmpd="sng" w="9525">
            <a:solidFill>
              <a:schemeClr val="dk2"/>
            </a:solidFill>
            <a:prstDash val="solid"/>
            <a:round/>
            <a:headEnd len="med" w="med" type="none"/>
            <a:tailEnd len="med" w="med" type="triangle"/>
          </a:ln>
        </p:spPr>
      </p:cxnSp>
      <p:cxnSp>
        <p:nvCxnSpPr>
          <p:cNvPr id="123" name="Google Shape;123;p20"/>
          <p:cNvCxnSpPr/>
          <p:nvPr/>
        </p:nvCxnSpPr>
        <p:spPr>
          <a:xfrm>
            <a:off x="2548000" y="3514950"/>
            <a:ext cx="0" cy="603900"/>
          </a:xfrm>
          <a:prstGeom prst="straightConnector1">
            <a:avLst/>
          </a:prstGeom>
          <a:noFill/>
          <a:ln cap="flat" cmpd="sng" w="9525">
            <a:solidFill>
              <a:schemeClr val="dk2"/>
            </a:solidFill>
            <a:prstDash val="solid"/>
            <a:round/>
            <a:headEnd len="med" w="med" type="none"/>
            <a:tailEnd len="med" w="med" type="triangle"/>
          </a:ln>
        </p:spPr>
      </p:cxnSp>
      <p:cxnSp>
        <p:nvCxnSpPr>
          <p:cNvPr id="124" name="Google Shape;124;p20"/>
          <p:cNvCxnSpPr/>
          <p:nvPr/>
        </p:nvCxnSpPr>
        <p:spPr>
          <a:xfrm flipH="1" rot="10800000">
            <a:off x="3899663" y="2890600"/>
            <a:ext cx="368400" cy="900"/>
          </a:xfrm>
          <a:prstGeom prst="straightConnector1">
            <a:avLst/>
          </a:prstGeom>
          <a:noFill/>
          <a:ln cap="flat" cmpd="sng" w="9525">
            <a:solidFill>
              <a:schemeClr val="dk2"/>
            </a:solidFill>
            <a:prstDash val="solid"/>
            <a:round/>
            <a:headEnd len="med" w="med" type="none"/>
            <a:tailEnd len="med" w="med" type="triangle"/>
          </a:ln>
        </p:spPr>
      </p:cxnSp>
      <p:cxnSp>
        <p:nvCxnSpPr>
          <p:cNvPr id="125" name="Google Shape;125;p20"/>
          <p:cNvCxnSpPr/>
          <p:nvPr/>
        </p:nvCxnSpPr>
        <p:spPr>
          <a:xfrm rot="10800000">
            <a:off x="4312200" y="2558275"/>
            <a:ext cx="0" cy="3324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20"/>
          <p:cNvCxnSpPr/>
          <p:nvPr/>
        </p:nvCxnSpPr>
        <p:spPr>
          <a:xfrm>
            <a:off x="4312200" y="2816325"/>
            <a:ext cx="0" cy="3732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20"/>
          <p:cNvCxnSpPr/>
          <p:nvPr/>
        </p:nvCxnSpPr>
        <p:spPr>
          <a:xfrm>
            <a:off x="3899675" y="4171125"/>
            <a:ext cx="348000" cy="2100"/>
          </a:xfrm>
          <a:prstGeom prst="straightConnector1">
            <a:avLst/>
          </a:prstGeom>
          <a:noFill/>
          <a:ln cap="flat" cmpd="sng" w="9525">
            <a:solidFill>
              <a:schemeClr val="dk2"/>
            </a:solidFill>
            <a:prstDash val="solid"/>
            <a:round/>
            <a:headEnd len="med" w="med" type="none"/>
            <a:tailEnd len="med" w="med" type="triangle"/>
          </a:ln>
        </p:spPr>
      </p:cxnSp>
      <p:cxnSp>
        <p:nvCxnSpPr>
          <p:cNvPr id="128" name="Google Shape;128;p20"/>
          <p:cNvCxnSpPr/>
          <p:nvPr/>
        </p:nvCxnSpPr>
        <p:spPr>
          <a:xfrm rot="10800000">
            <a:off x="4315650" y="3888050"/>
            <a:ext cx="0" cy="291900"/>
          </a:xfrm>
          <a:prstGeom prst="straightConnector1">
            <a:avLst/>
          </a:prstGeom>
          <a:noFill/>
          <a:ln cap="flat" cmpd="sng" w="9525">
            <a:solidFill>
              <a:schemeClr val="dk2"/>
            </a:solidFill>
            <a:prstDash val="solid"/>
            <a:round/>
            <a:headEnd len="med" w="med" type="none"/>
            <a:tailEnd len="med" w="med" type="triangle"/>
          </a:ln>
        </p:spPr>
      </p:cxnSp>
      <p:cxnSp>
        <p:nvCxnSpPr>
          <p:cNvPr id="129" name="Google Shape;129;p20"/>
          <p:cNvCxnSpPr/>
          <p:nvPr/>
        </p:nvCxnSpPr>
        <p:spPr>
          <a:xfrm>
            <a:off x="4315650" y="4171125"/>
            <a:ext cx="0" cy="352800"/>
          </a:xfrm>
          <a:prstGeom prst="straightConnector1">
            <a:avLst/>
          </a:prstGeom>
          <a:noFill/>
          <a:ln cap="flat" cmpd="sng" w="9525">
            <a:solidFill>
              <a:schemeClr val="dk2"/>
            </a:solidFill>
            <a:prstDash val="solid"/>
            <a:round/>
            <a:headEnd len="med" w="med" type="none"/>
            <a:tailEnd len="med" w="med" type="triangle"/>
          </a:ln>
        </p:spPr>
      </p:cxnSp>
      <p:sp>
        <p:nvSpPr>
          <p:cNvPr id="130" name="Google Shape;130;p20"/>
          <p:cNvSpPr/>
          <p:nvPr/>
        </p:nvSpPr>
        <p:spPr>
          <a:xfrm>
            <a:off x="6859175" y="2944075"/>
            <a:ext cx="1140000" cy="1268100"/>
          </a:xfrm>
          <a:prstGeom prst="mathMultiply">
            <a:avLst>
              <a:gd fmla="val 3787" name="adj1"/>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methodology (Nicla)</a:t>
            </a:r>
            <a:endParaRPr/>
          </a:p>
        </p:txBody>
      </p:sp>
      <p:sp>
        <p:nvSpPr>
          <p:cNvPr id="136" name="Google Shape;13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Edge:</a:t>
            </a:r>
            <a:endParaRPr/>
          </a:p>
          <a:p>
            <a:pPr indent="-317500" lvl="1" marL="914400" rtl="0" algn="l">
              <a:spcBef>
                <a:spcPts val="0"/>
              </a:spcBef>
              <a:spcAft>
                <a:spcPts val="0"/>
              </a:spcAft>
              <a:buSzPts val="1400"/>
              <a:buChar char="○"/>
            </a:pPr>
            <a:r>
              <a:rPr lang="en"/>
              <a:t>Software: openMV &amp; Edge Impulse</a:t>
            </a:r>
            <a:endParaRPr/>
          </a:p>
          <a:p>
            <a:pPr indent="-317500" lvl="1" marL="914400" rtl="0" algn="l">
              <a:spcBef>
                <a:spcPts val="0"/>
              </a:spcBef>
              <a:spcAft>
                <a:spcPts val="0"/>
              </a:spcAft>
              <a:buSzPts val="1400"/>
              <a:buChar char="○"/>
            </a:pPr>
            <a:r>
              <a:rPr lang="en"/>
              <a:t>Hardware: Nicla Vision</a:t>
            </a:r>
            <a:endParaRPr/>
          </a:p>
          <a:p>
            <a:pPr indent="-342900" lvl="0" marL="457200" rtl="0" algn="l">
              <a:spcBef>
                <a:spcPts val="0"/>
              </a:spcBef>
              <a:spcAft>
                <a:spcPts val="0"/>
              </a:spcAft>
              <a:buSzPts val="1800"/>
              <a:buChar char="●"/>
            </a:pPr>
            <a:r>
              <a:rPr lang="en"/>
              <a:t>Cloud:</a:t>
            </a:r>
            <a:endParaRPr/>
          </a:p>
          <a:p>
            <a:pPr indent="-317500" lvl="1" marL="914400" rtl="0" algn="l">
              <a:spcBef>
                <a:spcPts val="0"/>
              </a:spcBef>
              <a:spcAft>
                <a:spcPts val="0"/>
              </a:spcAft>
              <a:buSzPts val="1400"/>
              <a:buChar char="○"/>
            </a:pPr>
            <a:r>
              <a:rPr lang="en"/>
              <a:t>Software: python3 + rtsp stream cloud machine</a:t>
            </a:r>
            <a:endParaRPr/>
          </a:p>
          <a:p>
            <a:pPr indent="-317500" lvl="1" marL="914400" rtl="0" algn="l">
              <a:spcBef>
                <a:spcPts val="0"/>
              </a:spcBef>
              <a:spcAft>
                <a:spcPts val="0"/>
              </a:spcAft>
              <a:buSzPts val="1400"/>
              <a:buChar char="○"/>
            </a:pPr>
            <a:r>
              <a:rPr lang="en"/>
              <a:t>Hardware: nicla</a:t>
            </a:r>
            <a:endParaRPr/>
          </a:p>
        </p:txBody>
      </p:sp>
      <p:pic>
        <p:nvPicPr>
          <p:cNvPr id="137" name="Google Shape;137;p21"/>
          <p:cNvPicPr preferRelativeResize="0"/>
          <p:nvPr/>
        </p:nvPicPr>
        <p:blipFill>
          <a:blip r:embed="rId3">
            <a:alphaModFix/>
          </a:blip>
          <a:stretch>
            <a:fillRect/>
          </a:stretch>
        </p:blipFill>
        <p:spPr>
          <a:xfrm>
            <a:off x="5129875" y="615101"/>
            <a:ext cx="3458699" cy="4112926"/>
          </a:xfrm>
          <a:prstGeom prst="rect">
            <a:avLst/>
          </a:prstGeom>
          <a:noFill/>
          <a:ln>
            <a:noFill/>
          </a:ln>
        </p:spPr>
      </p:pic>
      <p:sp>
        <p:nvSpPr>
          <p:cNvPr id="138" name="Google Shape;138;p21"/>
          <p:cNvSpPr/>
          <p:nvPr/>
        </p:nvSpPr>
        <p:spPr>
          <a:xfrm>
            <a:off x="6461625" y="3603300"/>
            <a:ext cx="895500" cy="915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1"/>
          <p:cNvSpPr/>
          <p:nvPr/>
        </p:nvSpPr>
        <p:spPr>
          <a:xfrm>
            <a:off x="5408550" y="3996450"/>
            <a:ext cx="1003200" cy="129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0" name="Google Shape;140;p21"/>
          <p:cNvPicPr preferRelativeResize="0"/>
          <p:nvPr/>
        </p:nvPicPr>
        <p:blipFill>
          <a:blip r:embed="rId4">
            <a:alphaModFix/>
          </a:blip>
          <a:stretch>
            <a:fillRect/>
          </a:stretch>
        </p:blipFill>
        <p:spPr>
          <a:xfrm>
            <a:off x="537275" y="3161750"/>
            <a:ext cx="1330451" cy="998200"/>
          </a:xfrm>
          <a:prstGeom prst="rect">
            <a:avLst/>
          </a:prstGeom>
          <a:noFill/>
          <a:ln>
            <a:noFill/>
          </a:ln>
        </p:spPr>
      </p:pic>
      <p:sp>
        <p:nvSpPr>
          <p:cNvPr id="141" name="Google Shape;141;p21"/>
          <p:cNvSpPr txBox="1"/>
          <p:nvPr/>
        </p:nvSpPr>
        <p:spPr>
          <a:xfrm>
            <a:off x="300875" y="4197100"/>
            <a:ext cx="1926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Edge: camera feed, object detection, and estimation occur locally</a:t>
            </a:r>
            <a:endParaRPr sz="1000">
              <a:solidFill>
                <a:schemeClr val="dk2"/>
              </a:solidFill>
            </a:endParaRPr>
          </a:p>
        </p:txBody>
      </p:sp>
      <p:pic>
        <p:nvPicPr>
          <p:cNvPr id="142" name="Google Shape;142;p21"/>
          <p:cNvPicPr preferRelativeResize="0"/>
          <p:nvPr/>
        </p:nvPicPr>
        <p:blipFill>
          <a:blip r:embed="rId4">
            <a:alphaModFix/>
          </a:blip>
          <a:stretch>
            <a:fillRect/>
          </a:stretch>
        </p:blipFill>
        <p:spPr>
          <a:xfrm>
            <a:off x="2818504" y="3374512"/>
            <a:ext cx="763294" cy="572700"/>
          </a:xfrm>
          <a:prstGeom prst="rect">
            <a:avLst/>
          </a:prstGeom>
          <a:noFill/>
          <a:ln>
            <a:noFill/>
          </a:ln>
        </p:spPr>
      </p:pic>
      <p:pic>
        <p:nvPicPr>
          <p:cNvPr id="143" name="Google Shape;143;p21"/>
          <p:cNvPicPr preferRelativeResize="0"/>
          <p:nvPr/>
        </p:nvPicPr>
        <p:blipFill>
          <a:blip r:embed="rId5">
            <a:alphaModFix/>
          </a:blip>
          <a:stretch>
            <a:fillRect/>
          </a:stretch>
        </p:blipFill>
        <p:spPr>
          <a:xfrm>
            <a:off x="3920600" y="3403200"/>
            <a:ext cx="515276" cy="515276"/>
          </a:xfrm>
          <a:prstGeom prst="rect">
            <a:avLst/>
          </a:prstGeom>
          <a:noFill/>
          <a:ln>
            <a:noFill/>
          </a:ln>
        </p:spPr>
      </p:pic>
      <p:cxnSp>
        <p:nvCxnSpPr>
          <p:cNvPr id="144" name="Google Shape;144;p21"/>
          <p:cNvCxnSpPr>
            <a:stCxn id="142" idx="3"/>
          </p:cNvCxnSpPr>
          <p:nvPr/>
        </p:nvCxnSpPr>
        <p:spPr>
          <a:xfrm>
            <a:off x="3581798" y="3660862"/>
            <a:ext cx="214800" cy="0"/>
          </a:xfrm>
          <a:prstGeom prst="straightConnector1">
            <a:avLst/>
          </a:prstGeom>
          <a:noFill/>
          <a:ln cap="flat" cmpd="sng" w="9525">
            <a:solidFill>
              <a:schemeClr val="dk2"/>
            </a:solidFill>
            <a:prstDash val="solid"/>
            <a:round/>
            <a:headEnd len="med" w="med" type="none"/>
            <a:tailEnd len="med" w="med" type="triangle"/>
          </a:ln>
        </p:spPr>
      </p:cxnSp>
      <p:sp>
        <p:nvSpPr>
          <p:cNvPr id="145" name="Google Shape;145;p21"/>
          <p:cNvSpPr txBox="1"/>
          <p:nvPr/>
        </p:nvSpPr>
        <p:spPr>
          <a:xfrm>
            <a:off x="2725750" y="4197100"/>
            <a:ext cx="1926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Cloud</a:t>
            </a:r>
            <a:r>
              <a:rPr lang="en" sz="1000">
                <a:solidFill>
                  <a:schemeClr val="dk2"/>
                </a:solidFill>
              </a:rPr>
              <a:t>: camera feed ran from nicla, object detection, and estimation occur virtually or on local machine</a:t>
            </a:r>
            <a:endParaRPr sz="10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